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319" r:id="rId3"/>
    <p:sldId id="258" r:id="rId4"/>
    <p:sldId id="259" r:id="rId5"/>
    <p:sldId id="339" r:id="rId6"/>
    <p:sldId id="261" r:id="rId7"/>
    <p:sldId id="342" r:id="rId8"/>
    <p:sldId id="265" r:id="rId9"/>
    <p:sldId id="268" r:id="rId10"/>
    <p:sldId id="344" r:id="rId11"/>
    <p:sldId id="343" r:id="rId12"/>
    <p:sldId id="266" r:id="rId13"/>
    <p:sldId id="323" r:id="rId14"/>
    <p:sldId id="325" r:id="rId15"/>
    <p:sldId id="348" r:id="rId16"/>
    <p:sldId id="328" r:id="rId17"/>
    <p:sldId id="329" r:id="rId18"/>
    <p:sldId id="350" r:id="rId19"/>
    <p:sldId id="341" r:id="rId20"/>
    <p:sldId id="346" r:id="rId21"/>
    <p:sldId id="347" r:id="rId22"/>
    <p:sldId id="331" r:id="rId23"/>
    <p:sldId id="352" r:id="rId24"/>
    <p:sldId id="333" r:id="rId25"/>
    <p:sldId id="335" r:id="rId26"/>
    <p:sldId id="345" r:id="rId27"/>
    <p:sldId id="340" r:id="rId28"/>
    <p:sldId id="351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FFCC"/>
    <a:srgbClr val="E62F10"/>
    <a:srgbClr val="4E41AD"/>
    <a:srgbClr val="F4BAEC"/>
    <a:srgbClr val="F6F967"/>
    <a:srgbClr val="0000CC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2676" autoAdjust="0"/>
  </p:normalViewPr>
  <p:slideViewPr>
    <p:cSldViewPr>
      <p:cViewPr varScale="1">
        <p:scale>
          <a:sx n="114" d="100"/>
          <a:sy n="114" d="100"/>
        </p:scale>
        <p:origin x="146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>
            <a:extLst>
              <a:ext uri="{FF2B5EF4-FFF2-40B4-BE49-F238E27FC236}">
                <a16:creationId xmlns:a16="http://schemas.microsoft.com/office/drawing/2014/main" id="{F307AAF3-1637-4741-A855-708BD69C9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18">
            <a:extLst>
              <a:ext uri="{FF2B5EF4-FFF2-40B4-BE49-F238E27FC236}">
                <a16:creationId xmlns:a16="http://schemas.microsoft.com/office/drawing/2014/main" id="{0D92D943-F739-48C0-9CE4-AE491521B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6">
            <a:extLst>
              <a:ext uri="{FF2B5EF4-FFF2-40B4-BE49-F238E27FC236}">
                <a16:creationId xmlns:a16="http://schemas.microsoft.com/office/drawing/2014/main" id="{FD97F17F-5C15-40AC-9AAD-996F44580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829CA149-495C-454C-B1EF-4B9DA5B662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7727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A3BA56C0-F58D-4051-BC09-A987A8DEA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71DC6720-FB58-48D1-B6ED-C152C374C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D5BF824B-30F9-4909-BB31-027251FB7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861490-55CD-43A9-B3C0-FBB535D51A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1395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13762028-D976-43A3-AFE4-2EAE09DFD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117CA3FC-D7AB-4A3B-AE4D-C06DEDAF6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9667964B-711F-4F6D-84AC-0A91FA633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B534DA-885E-43E7-A608-81F4E0EF7F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2997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1687956-F8C5-475D-B4D5-87A8B705B5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A65256A-4C11-41F5-A07B-8E0CAD25A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145046F-5971-4228-BF51-9286FCBDD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6B1E90F-9699-47B5-9FB3-BDC90CA6BD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7892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96DA337B-212B-4AE3-A7D9-11B0B6A5F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3EB69792-DFDF-4A64-B162-1FF7DA859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9FA75E8B-847E-432E-8AA6-CBB200129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4E32C-A9CD-46F2-A47F-F751252817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5943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C48F4E-05E5-4A9E-A739-61C062C15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B3F6D8-1229-4ABE-A121-DC3D3B377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1B8F4-E0CA-4951-9990-B0AFB2EBF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6AB5AAF1-628C-42D0-AD0F-921F9249B4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0352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DE8004F3-D37C-4FE6-B924-B6EBD5432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id="{626A6EBF-7A45-423C-AC41-D4EC5CBBB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id="{3B1DAC34-F789-44C2-8615-D1DA675A4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9947C-D274-4153-8906-0D5E1E33A5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6913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F4E4A567-503C-4D55-AC3A-91EB7D43D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21">
            <a:extLst>
              <a:ext uri="{FF2B5EF4-FFF2-40B4-BE49-F238E27FC236}">
                <a16:creationId xmlns:a16="http://schemas.microsoft.com/office/drawing/2014/main" id="{5D18632D-B671-42C1-99BE-D86503AD1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17">
            <a:extLst>
              <a:ext uri="{FF2B5EF4-FFF2-40B4-BE49-F238E27FC236}">
                <a16:creationId xmlns:a16="http://schemas.microsoft.com/office/drawing/2014/main" id="{7E65C919-3BAD-44F1-9098-225272304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582DD2-4D86-4F2F-B4DB-5A518BB26B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4712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>
            <a:extLst>
              <a:ext uri="{FF2B5EF4-FFF2-40B4-BE49-F238E27FC236}">
                <a16:creationId xmlns:a16="http://schemas.microsoft.com/office/drawing/2014/main" id="{93091E8E-36B4-4CDB-A340-5C0D89B85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21">
            <a:extLst>
              <a:ext uri="{FF2B5EF4-FFF2-40B4-BE49-F238E27FC236}">
                <a16:creationId xmlns:a16="http://schemas.microsoft.com/office/drawing/2014/main" id="{8114831C-3424-4AA2-BB86-9DB71750F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17">
            <a:extLst>
              <a:ext uri="{FF2B5EF4-FFF2-40B4-BE49-F238E27FC236}">
                <a16:creationId xmlns:a16="http://schemas.microsoft.com/office/drawing/2014/main" id="{61DF2249-29C8-4EBB-82BD-0322C4ACD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E3C6CC-F27C-4D3B-83F4-590EFFC95B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703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>
            <a:extLst>
              <a:ext uri="{FF2B5EF4-FFF2-40B4-BE49-F238E27FC236}">
                <a16:creationId xmlns:a16="http://schemas.microsoft.com/office/drawing/2014/main" id="{30A2E294-D953-42A4-8275-7CDE3B423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1">
            <a:extLst>
              <a:ext uri="{FF2B5EF4-FFF2-40B4-BE49-F238E27FC236}">
                <a16:creationId xmlns:a16="http://schemas.microsoft.com/office/drawing/2014/main" id="{7354D365-5888-4AFA-BA87-AAB5C57A7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17">
            <a:extLst>
              <a:ext uri="{FF2B5EF4-FFF2-40B4-BE49-F238E27FC236}">
                <a16:creationId xmlns:a16="http://schemas.microsoft.com/office/drawing/2014/main" id="{58BF0822-86FE-465B-BF55-0ABAA362F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44A8A4-405B-49DE-B8EE-2760D03BAF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3759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76B0BCB4-669A-433D-8ED4-8BBC1B825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id="{E754758B-2652-4B2F-9360-15AF80B0B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id="{E192F209-C819-4C61-9550-0409D20B8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292A59-8CB8-4804-8A93-4D109B5501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7581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>
            <a:extLst>
              <a:ext uri="{FF2B5EF4-FFF2-40B4-BE49-F238E27FC236}">
                <a16:creationId xmlns:a16="http://schemas.microsoft.com/office/drawing/2014/main" id="{F1B4F165-6A75-452B-BE70-B2D082093BD8}"/>
              </a:ext>
            </a:extLst>
          </p:cNvPr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62491D61-9437-40ED-B751-B7292E613D1F}"/>
              </a:ext>
            </a:extLst>
          </p:cNvPr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52300540-4F3B-4F5B-B0D4-3EE6E5F505A9}"/>
              </a:ext>
            </a:extLst>
          </p:cNvPr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8BC3C95C-D431-495F-8E4A-6E81C7B3DB88}"/>
              </a:ext>
            </a:extLst>
          </p:cNvPr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7384070F-DBD3-465D-A92D-562441EFD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DE272BDA-6589-4F14-BAF3-5CDDF2EDD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092D0297-C85D-4B72-81D4-DA3B898AE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C0CD3F66-F238-4C3C-BD02-1EA2AEF390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3407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879A3888-6620-46DD-A2F7-DFE17AE219FE}"/>
              </a:ext>
            </a:extLst>
          </p:cNvPr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0901F14-42DA-4BF5-87CC-EAF245B3CE41}"/>
              </a:ext>
            </a:extLst>
          </p:cNvPr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4100" name="Title Placeholder 8">
            <a:extLst>
              <a:ext uri="{FF2B5EF4-FFF2-40B4-BE49-F238E27FC236}">
                <a16:creationId xmlns:a16="http://schemas.microsoft.com/office/drawing/2014/main" id="{4A79BC48-86EB-4CF6-BF31-085F3B0E668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101" name="Text Placeholder 29">
            <a:extLst>
              <a:ext uri="{FF2B5EF4-FFF2-40B4-BE49-F238E27FC236}">
                <a16:creationId xmlns:a16="http://schemas.microsoft.com/office/drawing/2014/main" id="{AA836917-A612-40B8-A41F-545DADDD48C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A0375E25-79C2-470D-B993-5000A8A0D1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ED9C1D52-3D24-4B28-A119-E4CA3211D9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661601AC-DA1D-4B2F-B58C-588418C2F7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</a:defRPr>
            </a:lvl1pPr>
          </a:lstStyle>
          <a:p>
            <a:fld id="{234166F7-F401-4C59-956A-937905B20764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4105" name="Group 1">
            <a:extLst>
              <a:ext uri="{FF2B5EF4-FFF2-40B4-BE49-F238E27FC236}">
                <a16:creationId xmlns:a16="http://schemas.microsoft.com/office/drawing/2014/main" id="{5C6E480C-73D9-42CC-AB0B-270C8DAACBCA}"/>
              </a:ext>
            </a:extLst>
          </p:cNvPr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771FDD2-CE78-4A8A-B601-C2B54B1F969C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E7D5BACF-8C85-4665-87FB-F7D7DA094CA9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73" r:id="rId2"/>
    <p:sldLayoutId id="2147483882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83" r:id="rId9"/>
    <p:sldLayoutId id="2147483879" r:id="rId10"/>
    <p:sldLayoutId id="2147483880" r:id="rId11"/>
    <p:sldLayoutId id="214748388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hyperlink" Target="http://medgen.genetics.utah.edu/photographs/diseases/high/611.gif" TargetMode="External"/><Relationship Id="rId9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rds.yahoo.com/_ylt=A0WTefUN8NdM0Q4A5kmJzbkF;_ylu=X3oDMTBxbnFhY2VsBHBvcwMyMwRzZWMDc3IEdnRpZANJMTMxXzgx/SIG=1l76lkbrr/EXP=1289306509/**http:/images.search.yahoo.com/images/view?back=http%3A%2F%2Fimages.search.yahoo.com%2Fsearch%2Fimages%3F_adv_prop%3Dimage%26b%3D22%26ni%3D21%26va%3Dtrisomy%2B21%26xargs%3D0%26pstart%3D1%26fr%3Dyfp-t-701&amp;w=409&amp;h=530&amp;imgurl=dermimages.med.jhmi.edu%2Fimages%2Fscrotal_tongue_1_050211.jpg&amp;rurl=http%3A%2F%2Fdermatlas.med.jhmi.edu%2Fderm%2Fdisplay.cfm%3FImageID%3D-1817089346&amp;size=217KB&amp;name=...+%29+tongue+-+T...&amp;p=trisomy+21&amp;oid=fb86c869fa7ab9d4f89fe704bb29e77a&amp;fr2=&amp;no=23&amp;tt=4400&amp;b=22&amp;ni=21&amp;sigr=122kl6p4a&amp;sigi=11q90sb6p&amp;sigb=13jelghs9&amp;.crumb=leXOF50FtQC" TargetMode="External"/><Relationship Id="rId7" Type="http://schemas.openxmlformats.org/officeDocument/2006/relationships/image" Target="../media/image26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hyperlink" Target="http://www.diagnosticpathology.org/content/2/1/42/figure/F12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images.search.yahoo.com/search/%20http:/images.search.yahoo.com/search/images/view?back=http://images.search.yahoo.com/search/images?_adv_prop=image&amp;va=trisomy+8&amp;sz=all&amp;ei=UTF-8&amp;fr=yfp-t-471&amp;b=21&amp;ni=20&amp;w=500&amp;h=500&amp;imgurl=static.flickr.com/1275/1096325705_8c4c06ba3b_m.jpg&amp;rurl=http://www.flickr.com/photos/nicora/1096325705/&amp;size=96.5kB&amp;name=1096325705_8c4c06ba3b.jpg&amp;p=trisomy+8&amp;type=jpeg&amp;no=25&amp;tt=586&amp;oid=20d6b1fd520642de&amp;fusr=nicora&amp;tit=Dani&amp;hurl=http://www.flickr.com/photos/nicora/&amp;ei=UTF-8&amp;src=p" TargetMode="Externa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>
            <a:extLst>
              <a:ext uri="{FF2B5EF4-FFF2-40B4-BE49-F238E27FC236}">
                <a16:creationId xmlns:a16="http://schemas.microsoft.com/office/drawing/2014/main" id="{816E926C-E819-4FAD-9A6C-873FA50629E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1905000"/>
            <a:ext cx="8229600" cy="2190750"/>
          </a:xfrm>
        </p:spPr>
        <p:txBody>
          <a:bodyPr/>
          <a:lstStyle/>
          <a:p>
            <a:pPr algn="ctr"/>
            <a:r>
              <a:rPr lang="en-US" altLang="en-US" sz="4800" b="1" dirty="0">
                <a:latin typeface="Arial" panose="020B0604020202020204" pitchFamily="34" charset="0"/>
              </a:rPr>
              <a:t>Numerical chromosomal aberrations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03"/>
    </mc:Choice>
    <mc:Fallback xmlns="">
      <p:transition spd="slow" advTm="6103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BF38CBC8-F795-4317-BF0F-38BD0823C2E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2800" b="1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Causes of chromosomes nondisjunction in mitosis can be: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8D03B5FD-DD85-4423-9C3E-28C2F91C12DD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457200" y="2514600"/>
            <a:ext cx="8229600" cy="3810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800" dirty="0">
                <a:latin typeface="Arial" panose="020B0604020202020204" pitchFamily="34" charset="0"/>
                <a:cs typeface="Times New Roman" panose="02020603050405020304" pitchFamily="18" charset="0"/>
              </a:rPr>
              <a:t>Environmental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800" dirty="0">
                <a:latin typeface="Arial" panose="020B0604020202020204" pitchFamily="34" charset="0"/>
                <a:cs typeface="Times New Roman" panose="02020603050405020304" pitchFamily="18" charset="0"/>
              </a:rPr>
              <a:t>Genetically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en-US" altLang="en-US" sz="28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800" dirty="0">
                <a:latin typeface="Arial" panose="020B0604020202020204" pitchFamily="34" charset="0"/>
                <a:cs typeface="Times New Roman" panose="02020603050405020304" pitchFamily="18" charset="0"/>
              </a:rPr>
              <a:t>Environmental - radiation, chemical agents, viruses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en-US" altLang="en-US" sz="28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800" dirty="0">
                <a:latin typeface="Arial" panose="020B0604020202020204" pitchFamily="34" charset="0"/>
                <a:cs typeface="Times New Roman" panose="02020603050405020304" pitchFamily="18" charset="0"/>
              </a:rPr>
              <a:t>Genetic - autoimmune diseases, mother's age, while father's age does not affect it, aberrant cell lines - trisomy 21, XXX or XXY.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765"/>
    </mc:Choice>
    <mc:Fallback xmlns="">
      <p:transition spd="slow" advTm="37765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DFB64CB8-1F8B-4B96-842A-4FCC6F8F084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altLang="en-US" sz="4000" b="1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Chromosome nondisjunction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467B1AC-F52C-4B2A-A351-6E4598A4371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457200" y="2286000"/>
            <a:ext cx="8229600" cy="4389438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PRIMARY</a:t>
            </a:r>
            <a:r>
              <a:rPr lang="en-US" altLang="en-US" sz="2400" dirty="0">
                <a:latin typeface="Arial" panose="020B0604020202020204" pitchFamily="34" charset="0"/>
                <a:cs typeface="Times New Roman" panose="02020603050405020304" pitchFamily="18" charset="0"/>
              </a:rPr>
              <a:t> non-separation of chromosomes occurs in meiosis I or II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en-US" altLang="en-US" sz="24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sr-Latn-CS" altLang="en-US" sz="2400" dirty="0">
                <a:latin typeface="Arial" panose="020B0604020202020204" pitchFamily="34" charset="0"/>
                <a:cs typeface="Times New Roman" panose="02020603050405020304" pitchFamily="18" charset="0"/>
              </a:rPr>
              <a:t>In persons with aberrant karyotype 47, XX (+21) or 47, XXX - the joining of aberrant gametes is the reason for </a:t>
            </a:r>
            <a:r>
              <a:rPr lang="sr-Latn-CS" alt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SECONDARY</a:t>
            </a:r>
            <a:r>
              <a:rPr lang="sr-Latn-CS" altLang="en-US" sz="2400" dirty="0">
                <a:latin typeface="Arial" panose="020B0604020202020204" pitchFamily="34" charset="0"/>
                <a:cs typeface="Times New Roman" panose="02020603050405020304" pitchFamily="18" charset="0"/>
              </a:rPr>
              <a:t> non-separation of chromosomes.</a:t>
            </a:r>
            <a:endParaRPr lang="en-US" altLang="en-US" sz="28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107"/>
    </mc:Choice>
    <mc:Fallback xmlns="">
      <p:transition spd="slow" advTm="47107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AB40B01A-C3AE-4DFE-9844-60122864B2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b="1" u="sng" dirty="0">
                <a:solidFill>
                  <a:srgbClr val="0000FF"/>
                </a:solidFill>
                <a:latin typeface="Arial" panose="020B0604020202020204" pitchFamily="34" charset="0"/>
              </a:rPr>
              <a:t>Sex</a:t>
            </a:r>
            <a:r>
              <a:rPr lang="sr-Cyrl-CS" altLang="en-US" sz="3600" b="1" u="sng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altLang="en-US" sz="3600" b="1" u="sng" dirty="0">
                <a:solidFill>
                  <a:schemeClr val="tx1"/>
                </a:solidFill>
                <a:latin typeface="Arial" panose="020B0604020202020204" pitchFamily="34" charset="0"/>
              </a:rPr>
              <a:t>chromosomes aneuploids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3FFD02AB-12A2-43C7-9A37-55C4DA0312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sr-Latn-CS" altLang="en-US" dirty="0"/>
          </a:p>
          <a:p>
            <a:pPr eaLnBrk="1" hangingPunct="1"/>
            <a:r>
              <a:rPr lang="sr-Latn-CS" altLang="en-US" dirty="0">
                <a:latin typeface="Arial" panose="020B0604020202020204" pitchFamily="34" charset="0"/>
              </a:rPr>
              <a:t>Turner syndrome </a:t>
            </a:r>
            <a:r>
              <a:rPr lang="sr-Cyrl-CS" altLang="en-US" dirty="0">
                <a:latin typeface="Arial" panose="020B0604020202020204" pitchFamily="34" charset="0"/>
              </a:rPr>
              <a:t>(45, ХО)</a:t>
            </a:r>
            <a:endParaRPr lang="sr-Latn-CS" altLang="en-US" dirty="0">
              <a:latin typeface="Arial" panose="020B0604020202020204" pitchFamily="34" charset="0"/>
            </a:endParaRPr>
          </a:p>
          <a:p>
            <a:pPr eaLnBrk="1" hangingPunct="1"/>
            <a:r>
              <a:rPr lang="sr-Latn-CS" altLang="en-US" dirty="0">
                <a:latin typeface="Arial" panose="020B0604020202020204" pitchFamily="34" charset="0"/>
              </a:rPr>
              <a:t>Klinefelter syndrome </a:t>
            </a:r>
            <a:r>
              <a:rPr lang="sr-Cyrl-CS" altLang="en-US" dirty="0">
                <a:latin typeface="Arial" panose="020B0604020202020204" pitchFamily="34" charset="0"/>
              </a:rPr>
              <a:t>(</a:t>
            </a:r>
            <a:r>
              <a:rPr lang="sr-Latn-CS" altLang="en-US" dirty="0">
                <a:latin typeface="Arial" panose="020B0604020202020204" pitchFamily="34" charset="0"/>
              </a:rPr>
              <a:t>47,XXY)</a:t>
            </a:r>
          </a:p>
          <a:p>
            <a:pPr eaLnBrk="1" hangingPunct="1"/>
            <a:r>
              <a:rPr lang="sr-Latn-CS" altLang="en-US" dirty="0">
                <a:latin typeface="Arial" panose="020B0604020202020204" pitchFamily="34" charset="0"/>
              </a:rPr>
              <a:t>XYY syndrome (47,XYY)</a:t>
            </a:r>
          </a:p>
          <a:p>
            <a:pPr eaLnBrk="1" hangingPunct="1"/>
            <a:r>
              <a:rPr lang="sr-Latn-CS" altLang="en-US" dirty="0">
                <a:latin typeface="Arial" panose="020B0604020202020204" pitchFamily="34" charset="0"/>
              </a:rPr>
              <a:t>Triple X syndrome (47,XXX)</a:t>
            </a:r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395"/>
    </mc:Choice>
    <mc:Fallback xmlns="">
      <p:transition spd="slow" advTm="21395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>
            <a:extLst>
              <a:ext uri="{FF2B5EF4-FFF2-40B4-BE49-F238E27FC236}">
                <a16:creationId xmlns:a16="http://schemas.microsoft.com/office/drawing/2014/main" id="{EBCE804C-2288-41CD-BAB1-E6C5F16C2ED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5791200" cy="1139825"/>
          </a:xfrm>
        </p:spPr>
        <p:txBody>
          <a:bodyPr/>
          <a:lstStyle/>
          <a:p>
            <a:pPr algn="ctr" eaLnBrk="1" hangingPunct="1"/>
            <a:r>
              <a:rPr lang="en-US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Turner </a:t>
            </a:r>
            <a:r>
              <a:rPr lang="en-US" altLang="en-US" sz="4000" b="1" dirty="0" err="1">
                <a:solidFill>
                  <a:srgbClr val="0000FF"/>
                </a:solidFill>
                <a:latin typeface="Arial" panose="020B0604020202020204" pitchFamily="34" charset="0"/>
              </a:rPr>
              <a:t>syndorme</a:t>
            </a:r>
            <a:br>
              <a:rPr lang="sr-Cyrl-CS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</a:br>
            <a:r>
              <a:rPr lang="sr-Latn-CS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45,XO</a:t>
            </a:r>
            <a:endParaRPr lang="en-US" altLang="en-US" sz="4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3076" name="Picture 13" descr="turners">
            <a:extLst>
              <a:ext uri="{FF2B5EF4-FFF2-40B4-BE49-F238E27FC236}">
                <a16:creationId xmlns:a16="http://schemas.microsoft.com/office/drawing/2014/main" id="{EB9EBE9F-24E1-4A0F-9ADC-DC298F63629B}"/>
              </a:ext>
            </a:extLst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24600" y="685800"/>
            <a:ext cx="2819400" cy="2125663"/>
          </a:xfrm>
          <a:noFill/>
        </p:spPr>
      </p:pic>
      <p:sp>
        <p:nvSpPr>
          <p:cNvPr id="3077" name="Rectangle 4">
            <a:extLst>
              <a:ext uri="{FF2B5EF4-FFF2-40B4-BE49-F238E27FC236}">
                <a16:creationId xmlns:a16="http://schemas.microsoft.com/office/drawing/2014/main" id="{1CA98FEF-5586-47DE-8F5B-01A350717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47800"/>
            <a:ext cx="6324600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sr-Latn-CS" altLang="en-US" sz="2000" dirty="0"/>
              <a:t>1:2500 born girls</a:t>
            </a:r>
          </a:p>
          <a:p>
            <a:pPr eaLnBrk="1" hangingPunct="1">
              <a:buFontTx/>
              <a:buChar char="•"/>
            </a:pPr>
            <a:r>
              <a:rPr lang="sr-Latn-CS" altLang="en-US" sz="2000" dirty="0"/>
              <a:t>short stature (120-150 cm)</a:t>
            </a:r>
          </a:p>
          <a:p>
            <a:pPr eaLnBrk="1" hangingPunct="1">
              <a:buFontTx/>
              <a:buChar char="•"/>
            </a:pPr>
            <a:r>
              <a:rPr lang="sr-Latn-CS" altLang="en-US" sz="2000" dirty="0"/>
              <a:t>connective tissue instead of gonads - they are sterile</a:t>
            </a:r>
          </a:p>
          <a:p>
            <a:pPr eaLnBrk="1" hangingPunct="1">
              <a:buFontTx/>
              <a:buChar char="•"/>
            </a:pPr>
            <a:r>
              <a:rPr lang="sr-Latn-CS" altLang="en-US" sz="2000" dirty="0"/>
              <a:t>uterus rudimentary</a:t>
            </a:r>
          </a:p>
          <a:p>
            <a:pPr eaLnBrk="1" hangingPunct="1">
              <a:buFontTx/>
              <a:buChar char="•"/>
            </a:pPr>
            <a:r>
              <a:rPr lang="sr-Latn-CS" altLang="en-US" sz="2000" dirty="0"/>
              <a:t>connective tissue instead of mammary gland</a:t>
            </a:r>
          </a:p>
          <a:p>
            <a:pPr eaLnBrk="1" hangingPunct="1">
              <a:buFontTx/>
              <a:buChar char="•"/>
            </a:pPr>
            <a:r>
              <a:rPr lang="sr-Latn-CS" altLang="en-US" sz="2000" dirty="0"/>
              <a:t>pterigium colli</a:t>
            </a:r>
          </a:p>
          <a:p>
            <a:pPr eaLnBrk="1" hangingPunct="1">
              <a:buFontTx/>
              <a:buChar char="•"/>
            </a:pPr>
            <a:r>
              <a:rPr lang="sr-Latn-CS" altLang="en-US" sz="2000" dirty="0"/>
              <a:t>c</a:t>
            </a:r>
            <a:r>
              <a:rPr lang="sr-Latn-CS" altLang="en-US" sz="2000"/>
              <a:t>utis </a:t>
            </a:r>
            <a:r>
              <a:rPr lang="sr-Latn-CS" altLang="en-US" sz="2000" dirty="0"/>
              <a:t>laxa</a:t>
            </a:r>
          </a:p>
          <a:p>
            <a:pPr eaLnBrk="1" hangingPunct="1">
              <a:buFontTx/>
              <a:buChar char="•"/>
            </a:pPr>
            <a:r>
              <a:rPr lang="sr-Latn-CS" altLang="en-US" sz="2000" dirty="0"/>
              <a:t>edema of the feet and hands (at birth)</a:t>
            </a:r>
          </a:p>
          <a:p>
            <a:pPr eaLnBrk="1" hangingPunct="1">
              <a:buFontTx/>
              <a:buChar char="•"/>
            </a:pPr>
            <a:r>
              <a:rPr lang="sr-Latn-CS" altLang="en-US" sz="2000" dirty="0"/>
              <a:t>anomalies of the heart</a:t>
            </a:r>
          </a:p>
          <a:p>
            <a:pPr eaLnBrk="1" hangingPunct="1">
              <a:buFontTx/>
              <a:buChar char="•"/>
            </a:pPr>
            <a:r>
              <a:rPr lang="sr-Latn-CS" altLang="en-US" sz="2000" dirty="0"/>
              <a:t>mentally normal</a:t>
            </a:r>
          </a:p>
          <a:p>
            <a:pPr eaLnBrk="1" hangingPunct="1">
              <a:buFontTx/>
              <a:buChar char="•"/>
            </a:pPr>
            <a:r>
              <a:rPr lang="sr-Latn-CS" altLang="en-US" sz="2000" dirty="0"/>
              <a:t>possible mosaicism</a:t>
            </a:r>
          </a:p>
        </p:txBody>
      </p:sp>
      <p:pic>
        <p:nvPicPr>
          <p:cNvPr id="3078" name="Picture 13" descr="611.gif (1308318 bytes)">
            <a:hlinkClick r:id="rId4"/>
            <a:extLst>
              <a:ext uri="{FF2B5EF4-FFF2-40B4-BE49-F238E27FC236}">
                <a16:creationId xmlns:a16="http://schemas.microsoft.com/office/drawing/2014/main" id="{3F83A0C3-699B-406D-82A7-5BF8D0477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733800"/>
            <a:ext cx="1381125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9" descr="2332XO1">
            <a:extLst>
              <a:ext uri="{FF2B5EF4-FFF2-40B4-BE49-F238E27FC236}">
                <a16:creationId xmlns:a16="http://schemas.microsoft.com/office/drawing/2014/main" id="{EBA4E47D-9C32-4D77-9208-EC4D428BDE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688" y="3733800"/>
            <a:ext cx="1992312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1" descr="2332XO2">
            <a:extLst>
              <a:ext uri="{FF2B5EF4-FFF2-40B4-BE49-F238E27FC236}">
                <a16:creationId xmlns:a16="http://schemas.microsoft.com/office/drawing/2014/main" id="{F6B90902-D813-4BD3-AE13-C5C49B5D7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257800"/>
            <a:ext cx="2057400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074" name="Object 8">
            <a:extLst>
              <a:ext uri="{FF2B5EF4-FFF2-40B4-BE49-F238E27FC236}">
                <a16:creationId xmlns:a16="http://schemas.microsoft.com/office/drawing/2014/main" id="{E7DC1324-6BE7-4ACF-BEDF-AA41A009F4D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19400" y="4648200"/>
          <a:ext cx="2514600" cy="198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Image" r:id="rId8" imgW="7771429" imgH="6146032" progId="Photoshop.Image.8">
                  <p:embed/>
                </p:oleObj>
              </mc:Choice>
              <mc:Fallback>
                <p:oleObj name="Image" r:id="rId8" imgW="7771429" imgH="6146032" progId="Photoshop.Image.8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4648200"/>
                        <a:ext cx="2514600" cy="198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055"/>
    </mc:Choice>
    <mc:Fallback xmlns="">
      <p:transition spd="slow" advTm="76055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680B84F7-A0A8-4CF9-B5DF-CE848975AA4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228600"/>
            <a:ext cx="82296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000" b="1" dirty="0">
                <a:solidFill>
                  <a:srgbClr val="0000FF"/>
                </a:solidFill>
                <a:latin typeface="Arial" charset="0"/>
              </a:rPr>
              <a:t>Klinefelter syndrome 47,XXY</a:t>
            </a:r>
          </a:p>
        </p:txBody>
      </p:sp>
      <p:pic>
        <p:nvPicPr>
          <p:cNvPr id="19459" name="Picture 7" descr="xxy">
            <a:extLst>
              <a:ext uri="{FF2B5EF4-FFF2-40B4-BE49-F238E27FC236}">
                <a16:creationId xmlns:a16="http://schemas.microsoft.com/office/drawing/2014/main" id="{150A9962-903E-4F28-B308-945309CA84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653209"/>
            <a:ext cx="3048000" cy="199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Rectangle 4">
            <a:extLst>
              <a:ext uri="{FF2B5EF4-FFF2-40B4-BE49-F238E27FC236}">
                <a16:creationId xmlns:a16="http://schemas.microsoft.com/office/drawing/2014/main" id="{1DEEA4D6-CAB2-47EB-B0FD-4CD2F5EFCD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053" y="1653209"/>
            <a:ext cx="64008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sz="2000" dirty="0"/>
              <a:t>frequency 1:1000</a:t>
            </a:r>
          </a:p>
          <a:p>
            <a:pPr eaLnBrk="1" hangingPunct="1">
              <a:buFontTx/>
              <a:buChar char="•"/>
            </a:pPr>
            <a:r>
              <a:rPr lang="en-US" altLang="en-US" sz="2000" dirty="0"/>
              <a:t>tall with elongated limbs</a:t>
            </a:r>
          </a:p>
          <a:p>
            <a:pPr eaLnBrk="1" hangingPunct="1">
              <a:buFontTx/>
              <a:buChar char="•"/>
            </a:pPr>
            <a:r>
              <a:rPr lang="en-US" altLang="en-US" sz="2000" dirty="0"/>
              <a:t>big teeth</a:t>
            </a:r>
          </a:p>
          <a:p>
            <a:pPr eaLnBrk="1" hangingPunct="1">
              <a:buFontTx/>
              <a:buChar char="•"/>
            </a:pPr>
            <a:r>
              <a:rPr lang="en-US" altLang="en-US" sz="2000" dirty="0"/>
              <a:t>gonadal atrophy and short penis</a:t>
            </a:r>
          </a:p>
          <a:p>
            <a:pPr eaLnBrk="1" hangingPunct="1">
              <a:buFontTx/>
              <a:buChar char="•"/>
            </a:pPr>
            <a:r>
              <a:rPr lang="en-US" altLang="en-US" sz="2000" dirty="0"/>
              <a:t>they are sterile</a:t>
            </a:r>
          </a:p>
          <a:p>
            <a:pPr eaLnBrk="1" hangingPunct="1">
              <a:buFontTx/>
              <a:buChar char="•"/>
            </a:pPr>
            <a:r>
              <a:rPr lang="en-US" altLang="en-US" sz="2000" dirty="0"/>
              <a:t>40% have gynecomastia</a:t>
            </a:r>
          </a:p>
          <a:p>
            <a:pPr eaLnBrk="1" hangingPunct="1">
              <a:buFontTx/>
              <a:buChar char="•"/>
            </a:pPr>
            <a:r>
              <a:rPr lang="en-US" altLang="en-US" sz="2000" dirty="0"/>
              <a:t>insufficient masculinization</a:t>
            </a:r>
          </a:p>
          <a:p>
            <a:pPr eaLnBrk="1" hangingPunct="1">
              <a:buFontTx/>
              <a:buChar char="•"/>
            </a:pPr>
            <a:r>
              <a:rPr lang="en-US" altLang="en-US" sz="2000" dirty="0"/>
              <a:t>they are mentally retarded</a:t>
            </a:r>
          </a:p>
        </p:txBody>
      </p:sp>
      <p:pic>
        <p:nvPicPr>
          <p:cNvPr id="19461" name="Picture 13" descr="klinefelter">
            <a:extLst>
              <a:ext uri="{FF2B5EF4-FFF2-40B4-BE49-F238E27FC236}">
                <a16:creationId xmlns:a16="http://schemas.microsoft.com/office/drawing/2014/main" id="{43F84099-6BC3-409A-8538-CC5B70E76D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676400"/>
            <a:ext cx="1963738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9" descr="Fripure_preop">
            <a:extLst>
              <a:ext uri="{FF2B5EF4-FFF2-40B4-BE49-F238E27FC236}">
                <a16:creationId xmlns:a16="http://schemas.microsoft.com/office/drawing/2014/main" id="{4E78F7B9-C97E-4C3D-8ECE-47401BC042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929188"/>
            <a:ext cx="2376488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11" descr="img_malfo05">
            <a:extLst>
              <a:ext uri="{FF2B5EF4-FFF2-40B4-BE49-F238E27FC236}">
                <a16:creationId xmlns:a16="http://schemas.microsoft.com/office/drawing/2014/main" id="{3D029A20-29C7-425D-A470-F55D1EDB7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975225"/>
            <a:ext cx="3200400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516"/>
    </mc:Choice>
    <mc:Fallback xmlns="">
      <p:transition spd="slow" advTm="64516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4DBC7B90-7EBA-4764-AA75-B8B5FDF68322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altLang="en-US" sz="3600" b="1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Variations of</a:t>
            </a:r>
            <a:r>
              <a:rPr lang="sr-Cyrl-CS" altLang="en-US" sz="3600" b="1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600" b="1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Klinefelter syndrome 49,XXXXY</a:t>
            </a:r>
          </a:p>
        </p:txBody>
      </p:sp>
      <p:sp>
        <p:nvSpPr>
          <p:cNvPr id="20483" name="Rectangle 6">
            <a:extLst>
              <a:ext uri="{FF2B5EF4-FFF2-40B4-BE49-F238E27FC236}">
                <a16:creationId xmlns:a16="http://schemas.microsoft.com/office/drawing/2014/main" id="{5426D220-79CE-4399-A665-3607688B752D}"/>
              </a:ext>
            </a:extLst>
          </p:cNvPr>
          <p:cNvSpPr>
            <a:spLocks noGrp="1" noChangeArrowheads="1"/>
          </p:cNvSpPr>
          <p:nvPr>
            <p:ph sz="half" idx="4294967295"/>
          </p:nvPr>
        </p:nvSpPr>
        <p:spPr>
          <a:xfrm>
            <a:off x="457200" y="2133600"/>
            <a:ext cx="4038600" cy="44338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phenotype fully corresponds to the phenotype of a person with 47,XXY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mental retardation is more pronounced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it is a consequence of the non-separation of chromosomes in I or II meiosis or mitosis in the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postzygote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stage.</a:t>
            </a:r>
            <a:endParaRPr lang="en-US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484" name="Picture 5" descr="49XXXXY">
            <a:extLst>
              <a:ext uri="{FF2B5EF4-FFF2-40B4-BE49-F238E27FC236}">
                <a16:creationId xmlns:a16="http://schemas.microsoft.com/office/drawing/2014/main" id="{D02F3325-A170-47DC-8059-1B7E60386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378075"/>
            <a:ext cx="3446463" cy="305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943"/>
    </mc:Choice>
    <mc:Fallback xmlns="">
      <p:transition spd="slow" advTm="33943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F1421635-1E26-477C-A10C-F2C6ED82EE0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6096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Triple X syndrome 47,XXX</a:t>
            </a:r>
          </a:p>
        </p:txBody>
      </p:sp>
      <p:pic>
        <p:nvPicPr>
          <p:cNvPr id="21507" name="Picture 7" descr="XXXFemale">
            <a:extLst>
              <a:ext uri="{FF2B5EF4-FFF2-40B4-BE49-F238E27FC236}">
                <a16:creationId xmlns:a16="http://schemas.microsoft.com/office/drawing/2014/main" id="{DF0464E3-FCD9-4375-9A58-30A44BE6FA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2362200"/>
            <a:ext cx="39370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4">
            <a:extLst>
              <a:ext uri="{FF2B5EF4-FFF2-40B4-BE49-F238E27FC236}">
                <a16:creationId xmlns:a16="http://schemas.microsoft.com/office/drawing/2014/main" id="{72B806DF-4CB6-4A71-85BC-637F407EC1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133600"/>
            <a:ext cx="4572000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dirty="0"/>
              <a:t> frequency 1:1000 women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  no specific symptoms and malformations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  1/3 have mild mental retardation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  the phenotype varies from normal individuals to Turner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 tall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  sexual development normally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  fertility usually normal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  offspring mostly normal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  primary or secondary amenorrhea, early menopause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316"/>
    </mc:Choice>
    <mc:Fallback xmlns="">
      <p:transition spd="slow" advTm="46316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1123EF4B-713B-41BA-A52E-B6C5409F0B0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9600"/>
            <a:ext cx="6629400" cy="1143000"/>
          </a:xfrm>
        </p:spPr>
        <p:txBody>
          <a:bodyPr/>
          <a:lstStyle/>
          <a:p>
            <a:pPr algn="ctr" eaLnBrk="1" hangingPunct="1"/>
            <a:r>
              <a:rPr lang="sr-Latn-CS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XYY </a:t>
            </a:r>
            <a:r>
              <a:rPr lang="en-US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syndrome</a:t>
            </a:r>
            <a:br>
              <a:rPr lang="sr-Cyrl-CS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</a:br>
            <a:r>
              <a:rPr lang="sr-Latn-CS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47,XYY</a:t>
            </a:r>
            <a:endParaRPr lang="en-US" altLang="en-US" sz="4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23555" name="Picture 7" descr="XYYMale">
            <a:extLst>
              <a:ext uri="{FF2B5EF4-FFF2-40B4-BE49-F238E27FC236}">
                <a16:creationId xmlns:a16="http://schemas.microsoft.com/office/drawing/2014/main" id="{6537EEC4-6411-44CF-B066-6BCE6CACB0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57400"/>
            <a:ext cx="4343400" cy="390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4">
            <a:extLst>
              <a:ext uri="{FF2B5EF4-FFF2-40B4-BE49-F238E27FC236}">
                <a16:creationId xmlns:a16="http://schemas.microsoft.com/office/drawing/2014/main" id="{7199E4AD-1F31-451C-88D1-B0A456367D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286000"/>
            <a:ext cx="40386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US" alt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 1:1000 male newborns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US" alt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tall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US" alt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big teeth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US" alt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genital hypoplasia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US" alt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antisocial behavior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US" alt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are usually </a:t>
            </a:r>
            <a:r>
              <a:rPr lang="en-US" altLang="en-US" sz="1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mentally normal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US" alt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reproduction mostly normal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US" alt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generally have normal offspring</a:t>
            </a:r>
            <a:endParaRPr lang="sr-Latn-CS" alt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914"/>
    </mc:Choice>
    <mc:Fallback xmlns="">
      <p:transition spd="slow" advTm="31914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50F2755E-B4EF-4289-A66C-73F888BD4A9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sr-Latn-CS" altLang="en-US" sz="4400" b="1" dirty="0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48,XYYY </a:t>
            </a:r>
            <a:r>
              <a:rPr lang="en-US" altLang="en-US" sz="4400" b="1" dirty="0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and</a:t>
            </a:r>
            <a:r>
              <a:rPr lang="sr-Latn-CS" altLang="en-US" sz="4400" b="1" dirty="0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49,XYYYY</a:t>
            </a:r>
            <a:endParaRPr lang="en-US" altLang="en-US" sz="4400" b="1" dirty="0">
              <a:solidFill>
                <a:srgbClr val="0000FF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1D41ED1F-65B3-4D89-ADA9-2A4C4185CB6E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457200" y="2438400"/>
            <a:ext cx="8229600" cy="3733800"/>
          </a:xfrm>
        </p:spPr>
        <p:txBody>
          <a:bodyPr/>
          <a:lstStyle/>
          <a:p>
            <a:pPr eaLnBrk="1" hangingPunct="1"/>
            <a:endParaRPr lang="sr-Latn-C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Rare in population</a:t>
            </a:r>
          </a:p>
          <a:p>
            <a:pPr eaLnBrk="1" hangingPunct="1"/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Tall</a:t>
            </a:r>
          </a:p>
          <a:p>
            <a:pPr eaLnBrk="1" hangingPunct="1"/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are more aggressive than the previous ones</a:t>
            </a:r>
          </a:p>
          <a:p>
            <a:pPr eaLnBrk="1" hangingPunct="1"/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Intelligence is reduced compared to the previous ones.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16"/>
    </mc:Choice>
    <mc:Fallback xmlns="">
      <p:transition spd="slow" advTm="17116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2C267535-DC41-4BC5-B756-636B3A411CF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600" b="1" dirty="0">
                <a:solidFill>
                  <a:srgbClr val="0000FF"/>
                </a:solidFill>
                <a:latin typeface="Arial" panose="020B0604020202020204" pitchFamily="34" charset="0"/>
              </a:rPr>
              <a:t>Autosomal aneuploidy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1E82D62E-C339-44CA-9B8F-3B45E1FB7CCD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en-US" altLang="en-US" dirty="0"/>
          </a:p>
          <a:p>
            <a:pPr eaLnBrk="1" hangingPunct="1"/>
            <a:r>
              <a:rPr lang="en-U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Down syndrome </a:t>
            </a:r>
            <a:r>
              <a:rPr lang="sr-Latn-CS" altLang="en-US" dirty="0">
                <a:latin typeface="Arial" panose="020B0604020202020204" pitchFamily="34" charset="0"/>
              </a:rPr>
              <a:t>(47,XX/XY(+21))</a:t>
            </a:r>
          </a:p>
          <a:p>
            <a:pPr eaLnBrk="1" hangingPunct="1"/>
            <a:r>
              <a:rPr lang="sr-Latn-CS" altLang="en-US" dirty="0">
                <a:latin typeface="Arial" panose="020B0604020202020204" pitchFamily="34" charset="0"/>
              </a:rPr>
              <a:t>Edwards' syndrome (47,XX/XY (+18))</a:t>
            </a:r>
          </a:p>
          <a:p>
            <a:pPr eaLnBrk="1" hangingPunct="1"/>
            <a:r>
              <a:rPr lang="sr-Latn-CS" altLang="en-US" dirty="0">
                <a:latin typeface="Arial" panose="020B0604020202020204" pitchFamily="34" charset="0"/>
              </a:rPr>
              <a:t>Patau syndrome (47,XX/XY (+13))</a:t>
            </a:r>
            <a:endParaRPr lang="sr-Cyrl-CS" altLang="en-US" dirty="0">
              <a:latin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eaLnBrk="1" hangingPunct="1">
              <a:buNone/>
            </a:pPr>
            <a:r>
              <a:rPr lang="sr-Latn-CS" altLang="en-US" dirty="0">
                <a:latin typeface="Arial" panose="020B0604020202020204" pitchFamily="34" charset="0"/>
              </a:rPr>
              <a:t>A genetic disorders in which a person has three copies of a chromosome instead of two (21, 18 or 13).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en-US" dirty="0">
              <a:latin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dirty="0">
                <a:latin typeface="Arial" panose="020B0604020202020204" pitchFamily="34" charset="0"/>
              </a:rPr>
              <a:t>	</a:t>
            </a:r>
            <a:r>
              <a:rPr lang="sr-Latn-CS" altLang="en-US" dirty="0">
                <a:latin typeface="Arial" panose="020B0604020202020204" pitchFamily="34" charset="0"/>
              </a:rPr>
              <a:t>Other trisomy are very rare.</a:t>
            </a:r>
            <a:endParaRPr lang="en-US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842"/>
    </mc:Choice>
    <mc:Fallback xmlns="">
      <p:transition spd="slow" advTm="17842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D97484AC-A0B4-4C87-8951-AD7AC1FCC0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4000" dirty="0">
                <a:solidFill>
                  <a:schemeClr val="tx1"/>
                </a:solidFill>
                <a:latin typeface="Arial" panose="020B0604020202020204" pitchFamily="34" charset="0"/>
              </a:rPr>
              <a:t>What are the different types of chromosomal aberrations?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FE095838-3481-4F6E-9C7E-857E36282EB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1000" y="1981200"/>
            <a:ext cx="8229600" cy="4530725"/>
          </a:xfrm>
        </p:spPr>
        <p:txBody>
          <a:bodyPr/>
          <a:lstStyle/>
          <a:p>
            <a:pPr eaLnBrk="1" hangingPunct="1"/>
            <a:endParaRPr lang="en-US" altLang="en-US" b="1" dirty="0"/>
          </a:p>
          <a:p>
            <a:pPr eaLnBrk="1" hangingPunct="1"/>
            <a:r>
              <a:rPr lang="en-US" altLang="en-US" b="1" dirty="0">
                <a:latin typeface="Arial" panose="020B0604020202020204" pitchFamily="34" charset="0"/>
              </a:rPr>
              <a:t>Numerical aberrations</a:t>
            </a:r>
            <a:r>
              <a:rPr lang="en-US" altLang="en-US" dirty="0">
                <a:latin typeface="Arial" panose="020B0604020202020204" pitchFamily="34" charset="0"/>
              </a:rPr>
              <a:t>-</a:t>
            </a:r>
            <a:r>
              <a:rPr lang="en-US" altLang="en-US" b="1" dirty="0">
                <a:latin typeface="Arial" panose="020B0604020202020204" pitchFamily="34" charset="0"/>
              </a:rPr>
              <a:t> </a:t>
            </a:r>
            <a:r>
              <a:rPr lang="en-US" altLang="en-US" dirty="0">
                <a:latin typeface="Arial" panose="020B0604020202020204" pitchFamily="34" charset="0"/>
              </a:rPr>
              <a:t>are changes in chromosome number</a:t>
            </a:r>
          </a:p>
          <a:p>
            <a:pPr eaLnBrk="1" hangingPunct="1"/>
            <a:endParaRPr lang="sr-Latn-CS" altLang="en-US" b="1" dirty="0">
              <a:latin typeface="Arial" panose="020B0604020202020204" pitchFamily="34" charset="0"/>
            </a:endParaRPr>
          </a:p>
          <a:p>
            <a:pPr eaLnBrk="1" hangingPunct="1"/>
            <a:r>
              <a:rPr lang="sr-Latn-CS" altLang="en-US" b="1" dirty="0">
                <a:latin typeface="Arial" panose="020B0604020202020204" pitchFamily="34" charset="0"/>
              </a:rPr>
              <a:t>Structural aberrations</a:t>
            </a:r>
            <a:r>
              <a:rPr lang="sr-Latn-CS" altLang="en-US" dirty="0">
                <a:latin typeface="Arial" panose="020B0604020202020204" pitchFamily="34" charset="0"/>
              </a:rPr>
              <a:t>- are changes in chromosome structure.</a:t>
            </a:r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612"/>
    </mc:Choice>
    <mc:Fallback xmlns="">
      <p:transition spd="slow" advTm="14612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94B825FF-377D-48A6-A381-DD8047C4075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838200"/>
            <a:ext cx="6705600" cy="1543050"/>
          </a:xfrm>
        </p:spPr>
        <p:txBody>
          <a:bodyPr/>
          <a:lstStyle/>
          <a:p>
            <a:pPr algn="ctr" eaLnBrk="1" hangingPunct="1"/>
            <a:r>
              <a:rPr lang="en-US" altLang="en-US" sz="3600" b="1" dirty="0">
                <a:solidFill>
                  <a:srgbClr val="0000FF"/>
                </a:solidFill>
                <a:latin typeface="Arial" panose="020B0604020202020204" pitchFamily="34" charset="0"/>
              </a:rPr>
              <a:t>Down syndrome (47,XX/XY(+21))</a:t>
            </a:r>
            <a:endParaRPr lang="en-US" altLang="en-US" sz="28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F68F1EC7-F1B4-4F0A-9A67-734A9D1CFD73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304800" y="3048000"/>
            <a:ext cx="8382000" cy="3276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  <a:cs typeface="Times New Roman" panose="02020603050405020304" pitchFamily="18" charset="0"/>
              </a:rPr>
              <a:t>frequency 1:700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  <a:cs typeface="Times New Roman" panose="02020603050405020304" pitchFamily="18" charset="0"/>
              </a:rPr>
              <a:t>the frequency is influenced by the age of the mother (over 35 years of age -1:230, over 40 years of age -1:50)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  <a:cs typeface="Times New Roman" panose="02020603050405020304" pitchFamily="18" charset="0"/>
              </a:rPr>
              <a:t>95% have simple trisomy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  <a:cs typeface="Times New Roman" panose="02020603050405020304" pitchFamily="18" charset="0"/>
              </a:rPr>
              <a:t>5% due to structural aberration - translocation (46,XX/XY (t21))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  <a:cs typeface="Times New Roman" panose="02020603050405020304" pitchFamily="18" charset="0"/>
              </a:rPr>
              <a:t>rarely, it can also occur due to the duplication of the q22 segment on chromosome 21 (21q22)</a:t>
            </a:r>
            <a:endParaRPr lang="en-US" altLang="en-US" dirty="0"/>
          </a:p>
        </p:txBody>
      </p:sp>
      <p:pic>
        <p:nvPicPr>
          <p:cNvPr id="26628" name="Picture 6" descr="happybaby1">
            <a:extLst>
              <a:ext uri="{FF2B5EF4-FFF2-40B4-BE49-F238E27FC236}">
                <a16:creationId xmlns:a16="http://schemas.microsoft.com/office/drawing/2014/main" id="{8ED8B976-644C-4792-A4CC-6F15F05CEB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57200"/>
            <a:ext cx="2590800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321"/>
    </mc:Choice>
    <mc:Fallback xmlns="">
      <p:transition spd="slow" advTm="4832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5" descr="downf">
            <a:extLst>
              <a:ext uri="{FF2B5EF4-FFF2-40B4-BE49-F238E27FC236}">
                <a16:creationId xmlns:a16="http://schemas.microsoft.com/office/drawing/2014/main" id="{889CBBCE-E2B8-4611-8E81-EEBB9386A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938" y="1447800"/>
            <a:ext cx="7218123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60"/>
    </mc:Choice>
    <mc:Fallback xmlns="">
      <p:transition spd="slow" advTm="196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99AD574C-BD85-40EA-9976-17A7858D7D5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5943600" cy="1676400"/>
          </a:xfrm>
        </p:spPr>
        <p:txBody>
          <a:bodyPr/>
          <a:lstStyle/>
          <a:p>
            <a:pPr algn="ctr" eaLnBrk="1" hangingPunct="1"/>
            <a:r>
              <a:rPr lang="en-US" altLang="en-US" sz="3600" b="1" dirty="0">
                <a:solidFill>
                  <a:srgbClr val="0000FF"/>
                </a:solidFill>
                <a:latin typeface="Arial" panose="020B0604020202020204" pitchFamily="34" charset="0"/>
              </a:rPr>
              <a:t>Down syndrome (47,XX/XY(+21))</a:t>
            </a:r>
            <a:endParaRPr lang="en-US" altLang="en-US" sz="28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28675" name="Picture 10" descr="fig4">
            <a:extLst>
              <a:ext uri="{FF2B5EF4-FFF2-40B4-BE49-F238E27FC236}">
                <a16:creationId xmlns:a16="http://schemas.microsoft.com/office/drawing/2014/main" id="{DB3F16B3-CBC2-4E6E-8133-4CC02959B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284" y="2305936"/>
            <a:ext cx="3048000" cy="2246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Rectangle 6">
            <a:extLst>
              <a:ext uri="{FF2B5EF4-FFF2-40B4-BE49-F238E27FC236}">
                <a16:creationId xmlns:a16="http://schemas.microsoft.com/office/drawing/2014/main" id="{4B4B2724-96CC-48B8-9A62-348FE5B27D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1676400"/>
            <a:ext cx="5943600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dirty="0"/>
              <a:t>oval head, flat broad face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widely spaced eyes, epicanthic folds, flat bridged nose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tongue dry, large and fissured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lips dry and chapped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mental retardation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bones short and broad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the hand is short and broad, single palmar crease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wide gap between first and second toes 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congenital anomalies of the heart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increased risk of leukemia and premature aging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they live an average of 16 year</a:t>
            </a:r>
            <a:endParaRPr lang="sr-Latn-CS" altLang="en-US" dirty="0"/>
          </a:p>
        </p:txBody>
      </p:sp>
      <p:pic>
        <p:nvPicPr>
          <p:cNvPr id="28677" name="Picture 9" descr="Go to fullsize image">
            <a:hlinkClick r:id="rId3"/>
            <a:extLst>
              <a:ext uri="{FF2B5EF4-FFF2-40B4-BE49-F238E27FC236}">
                <a16:creationId xmlns:a16="http://schemas.microsoft.com/office/drawing/2014/main" id="{666B697B-C77D-4A99-9C6E-A69F26261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162" y="5181600"/>
            <a:ext cx="12287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5" descr="fig2">
            <a:extLst>
              <a:ext uri="{FF2B5EF4-FFF2-40B4-BE49-F238E27FC236}">
                <a16:creationId xmlns:a16="http://schemas.microsoft.com/office/drawing/2014/main" id="{410ED933-91E2-4C79-80B4-F04EBE63EC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5182172"/>
            <a:ext cx="134302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7" descr="fig3">
            <a:extLst>
              <a:ext uri="{FF2B5EF4-FFF2-40B4-BE49-F238E27FC236}">
                <a16:creationId xmlns:a16="http://schemas.microsoft.com/office/drawing/2014/main" id="{3FF10344-31BB-4947-9E2C-36F26BA64B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363" y="5181600"/>
            <a:ext cx="11811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genetics case studies exam 2 Flashcards | Quizlet">
            <a:extLst>
              <a:ext uri="{FF2B5EF4-FFF2-40B4-BE49-F238E27FC236}">
                <a16:creationId xmlns:a16="http://schemas.microsoft.com/office/drawing/2014/main" id="{F283EF37-5E55-214E-BA66-44E79C89B3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904" y="4673462"/>
            <a:ext cx="2858380" cy="206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419"/>
    </mc:Choice>
    <mc:Fallback xmlns="">
      <p:transition spd="slow" advTm="50419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Trisomy 21 | Clinical Gate">
            <a:extLst>
              <a:ext uri="{FF2B5EF4-FFF2-40B4-BE49-F238E27FC236}">
                <a16:creationId xmlns:a16="http://schemas.microsoft.com/office/drawing/2014/main" id="{403F3655-2D40-A240-ADC5-BAC0E2CCB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8" y="0"/>
            <a:ext cx="79454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80717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B98D0339-7D3A-4234-8745-58A4B253645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4876800" cy="113982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rgbClr val="0000FF"/>
                </a:solidFill>
                <a:latin typeface="Arial" charset="0"/>
              </a:rPr>
              <a:t>Edwards' syndrome (47,XX/XY (+18))</a:t>
            </a:r>
          </a:p>
        </p:txBody>
      </p:sp>
      <p:pic>
        <p:nvPicPr>
          <p:cNvPr id="29699" name="Picture 8" descr="TRISOMY-18--XX-MP05-476">
            <a:extLst>
              <a:ext uri="{FF2B5EF4-FFF2-40B4-BE49-F238E27FC236}">
                <a16:creationId xmlns:a16="http://schemas.microsoft.com/office/drawing/2014/main" id="{CCC9917D-59B1-450B-83AC-44E67F389743}"/>
              </a:ext>
            </a:extLst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0" y="611584"/>
            <a:ext cx="3048000" cy="2236788"/>
          </a:xfrm>
        </p:spPr>
      </p:pic>
      <p:sp>
        <p:nvSpPr>
          <p:cNvPr id="29700" name="Rectangle 3">
            <a:extLst>
              <a:ext uri="{FF2B5EF4-FFF2-40B4-BE49-F238E27FC236}">
                <a16:creationId xmlns:a16="http://schemas.microsoft.com/office/drawing/2014/main" id="{203808C6-2AFE-4485-A440-01AD8D2758E0}"/>
              </a:ext>
            </a:extLst>
          </p:cNvPr>
          <p:cNvSpPr>
            <a:spLocks/>
          </p:cNvSpPr>
          <p:nvPr/>
        </p:nvSpPr>
        <p:spPr bwMode="auto">
          <a:xfrm>
            <a:off x="0" y="1539081"/>
            <a:ext cx="6248400" cy="387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US" altLang="en-US" sz="2000" dirty="0">
                <a:cs typeface="Times New Roman" panose="02020603050405020304" pitchFamily="18" charset="0"/>
              </a:rPr>
              <a:t>frequency 1:5000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US" altLang="en-US" sz="2000" dirty="0">
                <a:cs typeface="Times New Roman" panose="02020603050405020304" pitchFamily="18" charset="0"/>
              </a:rPr>
              <a:t>95% end up as a miscarriage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US" altLang="en-US" sz="2000" dirty="0">
                <a:cs typeface="Times New Roman" panose="02020603050405020304" pitchFamily="18" charset="0"/>
              </a:rPr>
              <a:t>the female gender predominates among live births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US" altLang="en-US" sz="2000" dirty="0">
                <a:cs typeface="Times New Roman" panose="02020603050405020304" pitchFamily="18" charset="0"/>
              </a:rPr>
              <a:t>only 10% survive the 1st year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US" altLang="en-US" sz="2000" dirty="0">
                <a:cs typeface="Times New Roman" panose="02020603050405020304" pitchFamily="18" charset="0"/>
              </a:rPr>
              <a:t>the body initially hypotonic and later hypertonic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US" altLang="en-US" sz="2000" dirty="0">
                <a:cs typeface="Times New Roman" panose="02020603050405020304" pitchFamily="18" charset="0"/>
              </a:rPr>
              <a:t>mental retardation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US" altLang="en-US" sz="2000" dirty="0">
                <a:cs typeface="Times New Roman" panose="02020603050405020304" pitchFamily="18" charset="0"/>
              </a:rPr>
              <a:t>microcephaly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US" altLang="en-US" sz="2000" dirty="0">
                <a:cs typeface="Times New Roman" panose="02020603050405020304" pitchFamily="18" charset="0"/>
              </a:rPr>
              <a:t>micrognathia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US" altLang="en-US" sz="2000" dirty="0">
                <a:cs typeface="Times New Roman" panose="02020603050405020304" pitchFamily="18" charset="0"/>
              </a:rPr>
              <a:t>ptosis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US" altLang="en-US" sz="2000" dirty="0">
                <a:cs typeface="Times New Roman" panose="02020603050405020304" pitchFamily="18" charset="0"/>
              </a:rPr>
              <a:t>syndactyly of the 2nd and 3rd fingers, polydactyly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US" altLang="en-US" sz="2000" dirty="0">
                <a:cs typeface="Times New Roman" panose="02020603050405020304" pitchFamily="18" charset="0"/>
              </a:rPr>
              <a:t>clenched fist 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en-US" altLang="en-US" sz="2000" dirty="0">
                <a:cs typeface="Times New Roman" panose="02020603050405020304" pitchFamily="18" charset="0"/>
              </a:rPr>
              <a:t>loss of vision is very often present</a:t>
            </a:r>
            <a:endParaRPr lang="sr-Latn-CS" altLang="en-US" sz="2000" dirty="0">
              <a:cs typeface="Times New Roman" panose="02020603050405020304" pitchFamily="18" charset="0"/>
            </a:endParaRPr>
          </a:p>
        </p:txBody>
      </p:sp>
      <p:pic>
        <p:nvPicPr>
          <p:cNvPr id="29701" name="Picture 25" descr="68">
            <a:extLst>
              <a:ext uri="{FF2B5EF4-FFF2-40B4-BE49-F238E27FC236}">
                <a16:creationId xmlns:a16="http://schemas.microsoft.com/office/drawing/2014/main" id="{20B32C15-8269-438D-BF5F-2A65205B7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969" y="5395912"/>
            <a:ext cx="297180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10" descr="syndactyly">
            <a:extLst>
              <a:ext uri="{FF2B5EF4-FFF2-40B4-BE49-F238E27FC236}">
                <a16:creationId xmlns:a16="http://schemas.microsoft.com/office/drawing/2014/main" id="{D584ED05-3BF0-4B17-B964-D8A46BC365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278" y="2983111"/>
            <a:ext cx="2686050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12" descr="674Tri18-hand">
            <a:extLst>
              <a:ext uri="{FF2B5EF4-FFF2-40B4-BE49-F238E27FC236}">
                <a16:creationId xmlns:a16="http://schemas.microsoft.com/office/drawing/2014/main" id="{666055A4-4F2D-4C05-B960-37C181A63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4789" y="5191124"/>
            <a:ext cx="12255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Picture 10" descr="329px-Edwards-fig1">
            <a:extLst>
              <a:ext uri="{FF2B5EF4-FFF2-40B4-BE49-F238E27FC236}">
                <a16:creationId xmlns:a16="http://schemas.microsoft.com/office/drawing/2014/main" id="{4DD139BC-797D-48B4-A6B8-474F740A0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369" y="5110162"/>
            <a:ext cx="1277938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118"/>
    </mc:Choice>
    <mc:Fallback xmlns="">
      <p:transition spd="slow" advTm="50118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BD6742FB-70E2-4648-AEA9-1169923E1F4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28600"/>
            <a:ext cx="4114800" cy="1200150"/>
          </a:xfrm>
        </p:spPr>
        <p:txBody>
          <a:bodyPr/>
          <a:lstStyle/>
          <a:p>
            <a:pPr algn="ctr" eaLnBrk="1" hangingPunct="1"/>
            <a:r>
              <a:rPr lang="en-US" altLang="en-US" sz="3600" b="1" dirty="0">
                <a:solidFill>
                  <a:srgbClr val="0000FF"/>
                </a:solidFill>
                <a:latin typeface="Arial" panose="020B0604020202020204" pitchFamily="34" charset="0"/>
              </a:rPr>
              <a:t>Patau syndrome</a:t>
            </a:r>
            <a:br>
              <a:rPr lang="sr-Cyrl-CS" altLang="en-US" sz="3600" b="1" dirty="0">
                <a:solidFill>
                  <a:srgbClr val="0000FF"/>
                </a:solidFill>
                <a:latin typeface="Arial" panose="020B0604020202020204" pitchFamily="34" charset="0"/>
              </a:rPr>
            </a:br>
            <a:r>
              <a:rPr lang="sr-Latn-CS" altLang="en-US" sz="3600" b="1" dirty="0">
                <a:solidFill>
                  <a:srgbClr val="0000FF"/>
                </a:solidFill>
                <a:latin typeface="Arial" panose="020B0604020202020204" pitchFamily="34" charset="0"/>
              </a:rPr>
              <a:t>47,XX</a:t>
            </a:r>
            <a:r>
              <a:rPr lang="en-US" altLang="en-US" sz="3600" b="1" dirty="0">
                <a:solidFill>
                  <a:srgbClr val="0000FF"/>
                </a:solidFill>
                <a:latin typeface="Arial" panose="020B0604020202020204" pitchFamily="34" charset="0"/>
              </a:rPr>
              <a:t>/XY(+13)</a:t>
            </a:r>
          </a:p>
        </p:txBody>
      </p:sp>
      <p:pic>
        <p:nvPicPr>
          <p:cNvPr id="30723" name="Picture 8" descr="1746-1596-2-42-12-l">
            <a:hlinkClick r:id="rId2"/>
            <a:extLst>
              <a:ext uri="{FF2B5EF4-FFF2-40B4-BE49-F238E27FC236}">
                <a16:creationId xmlns:a16="http://schemas.microsoft.com/office/drawing/2014/main" id="{3A276711-52BA-42D1-850A-C582561EFA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609600"/>
            <a:ext cx="2954338" cy="221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Rectangle 4">
            <a:extLst>
              <a:ext uri="{FF2B5EF4-FFF2-40B4-BE49-F238E27FC236}">
                <a16:creationId xmlns:a16="http://schemas.microsoft.com/office/drawing/2014/main" id="{A4345531-E119-42FF-A2D9-AED9BF0DE9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752600"/>
            <a:ext cx="563880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dirty="0"/>
              <a:t> frequency 1:5000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 only 10% survive the 1st year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 antimongoloid eyes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 microcephaly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 facial hypoplasia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 ears set low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 cleft lip with cleft palate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 polydactyly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 mental retardation</a:t>
            </a:r>
            <a:endParaRPr lang="sr-Latn-CS" altLang="en-US" dirty="0"/>
          </a:p>
        </p:txBody>
      </p:sp>
      <p:pic>
        <p:nvPicPr>
          <p:cNvPr id="30725" name="Picture 19" descr="Ethapple">
            <a:extLst>
              <a:ext uri="{FF2B5EF4-FFF2-40B4-BE49-F238E27FC236}">
                <a16:creationId xmlns:a16="http://schemas.microsoft.com/office/drawing/2014/main" id="{B00D4BD7-2CCE-43C6-B5A7-FDC99DD724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657600"/>
            <a:ext cx="2087563" cy="291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12" descr="peri009">
            <a:extLst>
              <a:ext uri="{FF2B5EF4-FFF2-40B4-BE49-F238E27FC236}">
                <a16:creationId xmlns:a16="http://schemas.microsoft.com/office/drawing/2014/main" id="{F89F6469-0AFD-4884-A724-C34ACEE9A3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810000"/>
            <a:ext cx="1798638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16" descr="5_65">
            <a:extLst>
              <a:ext uri="{FF2B5EF4-FFF2-40B4-BE49-F238E27FC236}">
                <a16:creationId xmlns:a16="http://schemas.microsoft.com/office/drawing/2014/main" id="{24D8608B-29FF-4CFE-A15C-7CA62B9B6B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029200"/>
            <a:ext cx="1589088" cy="161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14" descr="peri008">
            <a:extLst>
              <a:ext uri="{FF2B5EF4-FFF2-40B4-BE49-F238E27FC236}">
                <a16:creationId xmlns:a16="http://schemas.microsoft.com/office/drawing/2014/main" id="{8556A3C8-5783-49BD-9870-F027D0538D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5257800"/>
            <a:ext cx="18288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770"/>
    </mc:Choice>
    <mc:Fallback xmlns="">
      <p:transition spd="slow" advTm="3477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42940797-4099-4051-B125-A960A0067FEB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914400"/>
            <a:ext cx="5181600" cy="1162050"/>
          </a:xfrm>
        </p:spPr>
        <p:txBody>
          <a:bodyPr/>
          <a:lstStyle/>
          <a:p>
            <a:pPr algn="ctr" eaLnBrk="1" hangingPunct="1"/>
            <a:r>
              <a:rPr lang="en-US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Trisomy </a:t>
            </a:r>
            <a:r>
              <a:rPr lang="sr-Latn-CS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br>
              <a:rPr lang="sr-Latn-CS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47,XX/XY(</a:t>
            </a:r>
            <a:r>
              <a:rPr lang="en-US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+8)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8940A745-9E3C-4FB4-9CB8-1963292536FB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28600" y="2514600"/>
            <a:ext cx="8610600" cy="40084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sr-Latn-C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more than 100 patients have been described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most had a mosaic form with the presence of a normal line.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it is more common in boys (3:1)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the weight and length of children at birth are normal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increased head circumference with protruding forehead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strabismus, ptosis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cleft lip/palate present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skeletal malformations - short neck, broad shoulders, spina bifida, kyphoscoliosis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brachydactyly, clinodactyly, limited mobility of the joints of the arms and legs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testicular hypoplasia, delayed puberty, excessive mammary glands.</a:t>
            </a:r>
          </a:p>
        </p:txBody>
      </p:sp>
      <p:pic>
        <p:nvPicPr>
          <p:cNvPr id="31748" name="Picture 5" descr="Go to fullsize image">
            <a:hlinkClick r:id="rId2"/>
            <a:extLst>
              <a:ext uri="{FF2B5EF4-FFF2-40B4-BE49-F238E27FC236}">
                <a16:creationId xmlns:a16="http://schemas.microsoft.com/office/drawing/2014/main" id="{0F8555F7-20B2-43DE-9C4C-CEB097594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609600"/>
            <a:ext cx="2187575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593"/>
    </mc:Choice>
    <mc:Fallback xmlns="">
      <p:transition spd="slow" advTm="58593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1259030C-AC71-4D8C-BE91-0001EB80C0E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altLang="en-US" sz="4400" b="1" dirty="0">
                <a:solidFill>
                  <a:srgbClr val="E62F10"/>
                </a:solidFill>
                <a:latin typeface="Arial" panose="020B0604020202020204" pitchFamily="34" charset="0"/>
              </a:rPr>
              <a:t>Mosaicism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5D94FE10-97BD-48CB-8B89-3ABE173F4141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457200" y="1828800"/>
            <a:ext cx="8229600" cy="4530725"/>
          </a:xfrm>
        </p:spPr>
        <p:txBody>
          <a:bodyPr/>
          <a:lstStyle/>
          <a:p>
            <a:pPr marL="547688" indent="-411163" eaLnBrk="1" hangingPunct="1">
              <a:lnSpc>
                <a:spcPct val="70000"/>
              </a:lnSpc>
              <a:buClr>
                <a:srgbClr val="000000"/>
              </a:buClr>
              <a:buFont typeface="Wingdings" panose="05000000000000000000" pitchFamily="2" charset="2"/>
              <a:buChar char=""/>
            </a:pPr>
            <a:r>
              <a:rPr lang="sr-Latn-CS" altLang="en-US" sz="2400" dirty="0">
                <a:latin typeface="Arial" panose="020B0604020202020204" pitchFamily="34" charset="0"/>
              </a:rPr>
              <a:t>The appearance of two or more cell lines in one organism (pr. 46/47)</a:t>
            </a:r>
          </a:p>
          <a:p>
            <a:pPr marL="547688" indent="-411163" eaLnBrk="1" hangingPunct="1">
              <a:lnSpc>
                <a:spcPct val="70000"/>
              </a:lnSpc>
              <a:buClr>
                <a:srgbClr val="000000"/>
              </a:buClr>
              <a:buFont typeface="Wingdings" panose="05000000000000000000" pitchFamily="2" charset="2"/>
              <a:buChar char=""/>
            </a:pPr>
            <a:endParaRPr lang="sr-Latn-CS" altLang="en-US" sz="2400" dirty="0">
              <a:latin typeface="Arial" panose="020B0604020202020204" pitchFamily="34" charset="0"/>
            </a:endParaRPr>
          </a:p>
          <a:p>
            <a:pPr marL="547688" indent="-411163" eaLnBrk="1" hangingPunct="1">
              <a:lnSpc>
                <a:spcPct val="70000"/>
              </a:lnSpc>
              <a:buClr>
                <a:srgbClr val="000000"/>
              </a:buClr>
              <a:buFont typeface="Wingdings" panose="05000000000000000000" pitchFamily="2" charset="2"/>
              <a:buChar char=""/>
            </a:pPr>
            <a:r>
              <a:rPr lang="sr-Latn-CS" altLang="en-US" sz="2400" dirty="0">
                <a:latin typeface="Arial" panose="020B0604020202020204" pitchFamily="34" charset="0"/>
              </a:rPr>
              <a:t>It is caused by an error in mitosis in the postzygotic stage - either by not separating the chromatids, or by lagging behind the chromosomes in anaphase</a:t>
            </a:r>
          </a:p>
          <a:p>
            <a:pPr marL="547688" indent="-411163" eaLnBrk="1" hangingPunct="1">
              <a:lnSpc>
                <a:spcPct val="70000"/>
              </a:lnSpc>
              <a:buClr>
                <a:srgbClr val="000000"/>
              </a:buClr>
              <a:buFont typeface="Wingdings" panose="05000000000000000000" pitchFamily="2" charset="2"/>
              <a:buChar char=""/>
            </a:pPr>
            <a:endParaRPr lang="sr-Latn-CS" altLang="en-US" sz="2400" dirty="0">
              <a:latin typeface="Arial" panose="020B0604020202020204" pitchFamily="34" charset="0"/>
            </a:endParaRPr>
          </a:p>
          <a:p>
            <a:pPr marL="547688" indent="-411163" eaLnBrk="1" hangingPunct="1">
              <a:lnSpc>
                <a:spcPct val="70000"/>
              </a:lnSpc>
              <a:buClr>
                <a:srgbClr val="000000"/>
              </a:buClr>
              <a:buFont typeface="Wingdings" panose="05000000000000000000" pitchFamily="2" charset="2"/>
              <a:buChar char=""/>
            </a:pPr>
            <a:r>
              <a:rPr lang="sr-Latn-CS" altLang="en-US" sz="2400" dirty="0">
                <a:latin typeface="Arial" panose="020B0604020202020204" pitchFamily="34" charset="0"/>
              </a:rPr>
              <a:t>It can also occur after embryonic development - as a result of disturbed mitosis during the aging process or in neoplasms.</a:t>
            </a:r>
          </a:p>
          <a:p>
            <a:pPr marL="547688" indent="-411163" eaLnBrk="1" hangingPunct="1">
              <a:lnSpc>
                <a:spcPct val="70000"/>
              </a:lnSpc>
              <a:buClr>
                <a:srgbClr val="000000"/>
              </a:buClr>
              <a:buFont typeface="Wingdings" panose="05000000000000000000" pitchFamily="2" charset="2"/>
              <a:buChar char=""/>
            </a:pPr>
            <a:endParaRPr lang="sr-Latn-CS" altLang="en-US" sz="2400" dirty="0">
              <a:latin typeface="Arial" panose="020B0604020202020204" pitchFamily="34" charset="0"/>
            </a:endParaRPr>
          </a:p>
          <a:p>
            <a:pPr marL="547688" indent="-411163" eaLnBrk="1" hangingPunct="1">
              <a:lnSpc>
                <a:spcPct val="70000"/>
              </a:lnSpc>
              <a:buClr>
                <a:srgbClr val="000000"/>
              </a:buClr>
              <a:buFont typeface="Wingdings" panose="05000000000000000000" pitchFamily="2" charset="2"/>
              <a:buChar char=""/>
            </a:pPr>
            <a:r>
              <a:rPr lang="sr-Latn-CS" altLang="en-US" sz="2400" dirty="0">
                <a:latin typeface="Arial" panose="020B0604020202020204" pitchFamily="34" charset="0"/>
              </a:rPr>
              <a:t>It is tested on skin fibroblasts</a:t>
            </a:r>
          </a:p>
          <a:p>
            <a:pPr marL="547688" indent="-411163" eaLnBrk="1" hangingPunct="1">
              <a:lnSpc>
                <a:spcPct val="70000"/>
              </a:lnSpc>
              <a:buClr>
                <a:srgbClr val="000000"/>
              </a:buClr>
              <a:buFont typeface="Wingdings" panose="05000000000000000000" pitchFamily="2" charset="2"/>
              <a:buChar char=""/>
            </a:pPr>
            <a:endParaRPr lang="sr-Latn-CS" altLang="en-US" sz="2400" dirty="0">
              <a:latin typeface="Arial" panose="020B0604020202020204" pitchFamily="34" charset="0"/>
            </a:endParaRPr>
          </a:p>
          <a:p>
            <a:pPr marL="547688" indent="-411163" eaLnBrk="1" hangingPunct="1">
              <a:lnSpc>
                <a:spcPct val="70000"/>
              </a:lnSpc>
              <a:buClr>
                <a:srgbClr val="000000"/>
              </a:buClr>
              <a:buFont typeface="Wingdings" panose="05000000000000000000" pitchFamily="2" charset="2"/>
              <a:buChar char=""/>
            </a:pPr>
            <a:r>
              <a:rPr lang="sr-Latn-CS" altLang="en-US" sz="2400" dirty="0">
                <a:latin typeface="Arial" panose="020B0604020202020204" pitchFamily="34" charset="0"/>
              </a:rPr>
              <a:t>A cell line with autosomal monosomy ends lethally.</a:t>
            </a:r>
            <a:endParaRPr lang="en-US" altLang="en-US" sz="2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028"/>
    </mc:Choice>
    <mc:Fallback xmlns="">
      <p:transition spd="slow" advTm="54028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4" descr="http://services.dnadirect.com/img/content/common/turnerMosaic.gif">
            <a:extLst>
              <a:ext uri="{FF2B5EF4-FFF2-40B4-BE49-F238E27FC236}">
                <a16:creationId xmlns:a16="http://schemas.microsoft.com/office/drawing/2014/main" id="{E025DCAB-CCBD-4C98-A18C-71D0C256D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0"/>
          <a:stretch>
            <a:fillRect/>
          </a:stretch>
        </p:blipFill>
        <p:spPr bwMode="auto">
          <a:xfrm>
            <a:off x="1676400" y="1219200"/>
            <a:ext cx="5108575" cy="475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44"/>
    </mc:Choice>
    <mc:Fallback xmlns="">
      <p:transition spd="slow" advTm="25644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B74FD2FA-2AAF-4386-A195-02961270A8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b="1" dirty="0">
                <a:latin typeface="Arial" panose="020B0604020202020204" pitchFamily="34" charset="0"/>
              </a:rPr>
              <a:t>Numerical aberrations</a:t>
            </a:r>
            <a:endParaRPr lang="en-US" altLang="en-US" b="1" u="sng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70DEFD7-B24C-4974-A949-FA60B29A95E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sr-Latn-CS" altLang="en-US" dirty="0"/>
          </a:p>
          <a:p>
            <a:pPr eaLnBrk="1" hangingPunct="1"/>
            <a:r>
              <a:rPr lang="sr-Latn-CS" altLang="en-US" b="1" i="1" dirty="0">
                <a:solidFill>
                  <a:srgbClr val="0000FF"/>
                </a:solidFill>
                <a:latin typeface="Arial" panose="020B0604020202020204" pitchFamily="34" charset="0"/>
              </a:rPr>
              <a:t>Polyploidy</a:t>
            </a:r>
            <a:r>
              <a:rPr lang="en-US" altLang="en-US" b="1" i="1" dirty="0">
                <a:latin typeface="Arial" panose="020B0604020202020204" pitchFamily="34" charset="0"/>
              </a:rPr>
              <a:t> </a:t>
            </a:r>
            <a:r>
              <a:rPr lang="sr-Latn-CS" altLang="en-US" b="1" dirty="0">
                <a:latin typeface="Arial" panose="020B0604020202020204" pitchFamily="34" charset="0"/>
              </a:rPr>
              <a:t>-</a:t>
            </a:r>
            <a:r>
              <a:rPr lang="en-US" altLang="en-US" b="1" dirty="0">
                <a:latin typeface="Arial" panose="020B0604020202020204" pitchFamily="34" charset="0"/>
              </a:rPr>
              <a:t> </a:t>
            </a:r>
            <a:r>
              <a:rPr lang="sr-Latn-CS" altLang="en-US" b="1" dirty="0">
                <a:latin typeface="Arial" panose="020B0604020202020204" pitchFamily="34" charset="0"/>
              </a:rPr>
              <a:t>changes in the number of complete sets of chromosomes</a:t>
            </a:r>
            <a:endParaRPr lang="en-US" altLang="en-US" b="1" dirty="0">
              <a:latin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endParaRPr lang="sr-Latn-CS" altLang="en-US" b="1" dirty="0">
              <a:latin typeface="Arial" panose="020B0604020202020204" pitchFamily="34" charset="0"/>
            </a:endParaRPr>
          </a:p>
          <a:p>
            <a:pPr eaLnBrk="1" hangingPunct="1"/>
            <a:r>
              <a:rPr lang="sr-Latn-CS" altLang="en-US" b="1" i="1" dirty="0">
                <a:solidFill>
                  <a:srgbClr val="0000FF"/>
                </a:solidFill>
                <a:latin typeface="Arial" panose="020B0604020202020204" pitchFamily="34" charset="0"/>
              </a:rPr>
              <a:t>Aneuploidy</a:t>
            </a:r>
            <a:r>
              <a:rPr lang="en-US" altLang="en-US" b="1" i="1" dirty="0">
                <a:latin typeface="Arial" panose="020B0604020202020204" pitchFamily="34" charset="0"/>
              </a:rPr>
              <a:t> </a:t>
            </a:r>
            <a:r>
              <a:rPr lang="sr-Latn-CS" altLang="en-US" b="1" dirty="0">
                <a:latin typeface="Arial" panose="020B0604020202020204" pitchFamily="34" charset="0"/>
              </a:rPr>
              <a:t>– variation in the number of particular chromosomes within teh set</a:t>
            </a:r>
            <a:r>
              <a:rPr lang="en-US" altLang="en-US" b="1" dirty="0">
                <a:latin typeface="Arial" panose="020B0604020202020204" pitchFamily="34" charset="0"/>
              </a:rPr>
              <a:t>. </a:t>
            </a:r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123"/>
    </mc:Choice>
    <mc:Fallback xmlns="">
      <p:transition spd="slow" advTm="3212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04D55407-56FC-48C0-A76B-9E5D8FF331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8229600" cy="609600"/>
          </a:xfrm>
        </p:spPr>
        <p:txBody>
          <a:bodyPr/>
          <a:lstStyle/>
          <a:p>
            <a:pPr algn="ctr" eaLnBrk="1" hangingPunct="1"/>
            <a:r>
              <a:rPr lang="en-US" altLang="en-US" sz="4800" b="1" u="sng" dirty="0">
                <a:solidFill>
                  <a:srgbClr val="E62F10"/>
                </a:solidFill>
                <a:latin typeface="Arial" panose="020B0604020202020204" pitchFamily="34" charset="0"/>
              </a:rPr>
              <a:t>Polyploidy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239F8FDA-D154-487A-89A0-0E63DD6D886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229600" cy="9906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dirty="0"/>
              <a:t>   </a:t>
            </a:r>
            <a:r>
              <a:rPr lang="sr-Latn-CS" altLang="en-US" sz="2000" dirty="0">
                <a:latin typeface="Arial" panose="020B0604020202020204" pitchFamily="34" charset="0"/>
              </a:rPr>
              <a:t>arises by non-disjunction in anaphase of mitosis (3n, 4n, 5n, 6n cells) of meiosis (2n, 3n gamets).</a:t>
            </a:r>
          </a:p>
        </p:txBody>
      </p:sp>
      <p:pic>
        <p:nvPicPr>
          <p:cNvPr id="5122" name="Picture 2" descr="Changes in Chromosome Number - ppt download">
            <a:extLst>
              <a:ext uri="{FF2B5EF4-FFF2-40B4-BE49-F238E27FC236}">
                <a16:creationId xmlns:a16="http://schemas.microsoft.com/office/drawing/2014/main" id="{E745522E-28A5-5641-BF8B-543363700F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2533650"/>
            <a:ext cx="525780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459"/>
    </mc:Choice>
    <mc:Fallback xmlns="">
      <p:transition spd="slow" advTm="25459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>
            <a:extLst>
              <a:ext uri="{FF2B5EF4-FFF2-40B4-BE49-F238E27FC236}">
                <a16:creationId xmlns:a16="http://schemas.microsoft.com/office/drawing/2014/main" id="{EAA5494B-96A6-48BE-8409-FEEEAD00609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381000" y="762000"/>
            <a:ext cx="8382000" cy="5181600"/>
          </a:xfrm>
        </p:spPr>
        <p:txBody>
          <a:bodyPr/>
          <a:lstStyle/>
          <a:p>
            <a:pPr eaLnBrk="1" hangingPunct="1"/>
            <a:endParaRPr lang="sr-Latn-CS" altLang="en-US" dirty="0"/>
          </a:p>
          <a:p>
            <a:pPr eaLnBrk="1" hangingPunct="1">
              <a:buFont typeface="Wingdings" panose="05000000000000000000" pitchFamily="2" charset="2"/>
              <a:buChar char=""/>
            </a:pPr>
            <a:r>
              <a:rPr lang="en-US" altLang="en-US" sz="2500" dirty="0">
                <a:latin typeface="Arial" panose="020B0604020202020204" pitchFamily="34" charset="0"/>
              </a:rPr>
              <a:t>  </a:t>
            </a:r>
            <a:r>
              <a:rPr lang="en-US" altLang="en-US" sz="2500" dirty="0" err="1">
                <a:latin typeface="Arial" panose="020B0604020202020204" pitchFamily="34" charset="0"/>
              </a:rPr>
              <a:t>Poliploidy</a:t>
            </a:r>
            <a:r>
              <a:rPr lang="en-US" altLang="en-US" sz="2500" dirty="0">
                <a:latin typeface="Arial" panose="020B0604020202020204" pitchFamily="34" charset="0"/>
              </a:rPr>
              <a:t> is </a:t>
            </a:r>
            <a:r>
              <a:rPr lang="en-US" altLang="en-US" sz="2500" dirty="0" err="1">
                <a:latin typeface="Arial" panose="020B0604020202020204" pitchFamily="34" charset="0"/>
              </a:rPr>
              <a:t>letal</a:t>
            </a:r>
            <a:r>
              <a:rPr lang="sr-Cyrl-CS" altLang="en-US" sz="2500" dirty="0">
                <a:latin typeface="Arial" panose="020B0604020202020204" pitchFamily="34" charset="0"/>
              </a:rPr>
              <a:t> </a:t>
            </a:r>
            <a:r>
              <a:rPr lang="en-US" altLang="en-US" sz="2500" dirty="0">
                <a:latin typeface="Arial" panose="020B0604020202020204" pitchFamily="34" charset="0"/>
              </a:rPr>
              <a:t>in humans</a:t>
            </a:r>
          </a:p>
          <a:p>
            <a:pPr eaLnBrk="1" hangingPunct="1">
              <a:buFont typeface="Wingdings" panose="05000000000000000000" pitchFamily="2" charset="2"/>
              <a:buChar char=""/>
            </a:pPr>
            <a:endParaRPr lang="en-US" altLang="en-US" dirty="0">
              <a:latin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"/>
            </a:pPr>
            <a:r>
              <a:rPr lang="en-US" altLang="en-US" dirty="0">
                <a:latin typeface="Arial" panose="020B0604020202020204" pitchFamily="34" charset="0"/>
              </a:rPr>
              <a:t> In humans, 3n and 4n (3n=69, 4n=92 chromosomes) have been described, and they are caused by endomitosis, disruption in meiosis (2n gametes) or fertilization with a larger number of spermatozoa.</a:t>
            </a:r>
          </a:p>
          <a:p>
            <a:pPr eaLnBrk="1" hangingPunct="1">
              <a:buFont typeface="Wingdings" panose="05000000000000000000" pitchFamily="2" charset="2"/>
              <a:buChar char=""/>
            </a:pPr>
            <a:endParaRPr lang="en-US" altLang="en-US" dirty="0">
              <a:latin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"/>
            </a:pPr>
            <a:r>
              <a:rPr lang="en-US" altLang="en-US" dirty="0">
                <a:latin typeface="Arial" panose="020B0604020202020204" pitchFamily="34" charset="0"/>
              </a:rPr>
              <a:t>   Normally, polyploidy in humans is found in part of the cells of some tissues - in the placenta, liver during regeneration, where it occurs by endomitosis</a:t>
            </a:r>
            <a:r>
              <a:rPr lang="sr-Latn-CS" altLang="en-US" dirty="0">
                <a:latin typeface="Arial" panose="020B0604020202020204" pitchFamily="34" charset="0"/>
              </a:rPr>
              <a:t>.</a:t>
            </a:r>
            <a:endParaRPr lang="en-US" altLang="en-US" dirty="0">
              <a:latin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152"/>
    </mc:Choice>
    <mc:Fallback xmlns="">
      <p:transition spd="slow" advTm="43152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17">
            <a:extLst>
              <a:ext uri="{FF2B5EF4-FFF2-40B4-BE49-F238E27FC236}">
                <a16:creationId xmlns:a16="http://schemas.microsoft.com/office/drawing/2014/main" id="{13FADF40-56E1-4399-A243-B82C24BF63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3810000" cy="1143000"/>
          </a:xfrm>
        </p:spPr>
        <p:txBody>
          <a:bodyPr/>
          <a:lstStyle/>
          <a:p>
            <a:pPr algn="ctr" eaLnBrk="1" hangingPunct="1"/>
            <a:r>
              <a:rPr lang="en-US" altLang="en-US" sz="36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altLang="en-US" sz="3600" b="1" i="1" dirty="0" err="1">
                <a:solidFill>
                  <a:srgbClr val="0000FF"/>
                </a:solidFill>
                <a:latin typeface="Arial" panose="020B0604020202020204" pitchFamily="34" charset="0"/>
              </a:rPr>
              <a:t>Triploidy</a:t>
            </a:r>
            <a:r>
              <a:rPr lang="en-US" altLang="en-US" sz="36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br>
              <a:rPr lang="en-US" altLang="en-US" sz="3600" b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en-US" altLang="en-US" sz="20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8" name="Rectangle 5">
            <a:extLst>
              <a:ext uri="{FF2B5EF4-FFF2-40B4-BE49-F238E27FC236}">
                <a16:creationId xmlns:a16="http://schemas.microsoft.com/office/drawing/2014/main" id="{D4C79BCA-A8D8-4CAC-A30D-ACBA2DD6E1C8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228600" y="2286000"/>
            <a:ext cx="4191000" cy="3581400"/>
          </a:xfrm>
        </p:spPr>
        <p:txBody>
          <a:bodyPr/>
          <a:lstStyle/>
          <a:p>
            <a:r>
              <a:rPr lang="sr-Latn-CS" altLang="en-US" sz="2000" b="1" dirty="0">
                <a:latin typeface="Arial" panose="020B0604020202020204" pitchFamily="34" charset="0"/>
                <a:cs typeface="Times New Roman" panose="02020603050405020304" pitchFamily="18" charset="0"/>
              </a:rPr>
              <a:t>3n</a:t>
            </a:r>
            <a:r>
              <a:rPr lang="sr-Latn-C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 (3n</a:t>
            </a:r>
            <a:r>
              <a:rPr lang="en-U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=69</a:t>
            </a:r>
            <a:r>
              <a:rPr lang="sr-Latn-C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chromosomes)</a:t>
            </a:r>
            <a:endParaRPr lang="sr-Latn-CS" altLang="en-US" sz="20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sr-Latn-CS" altLang="en-US" sz="20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en-U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1. </a:t>
            </a:r>
            <a:r>
              <a:rPr lang="en-US" altLang="en-US" sz="2000" b="1" dirty="0">
                <a:latin typeface="Arial" panose="020B0604020202020204" pitchFamily="34" charset="0"/>
                <a:cs typeface="Times New Roman" panose="02020603050405020304" pitchFamily="18" charset="0"/>
              </a:rPr>
              <a:t>Disruption of meiosis I or II </a:t>
            </a:r>
            <a:r>
              <a:rPr lang="en-U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- resulting in diploid gametes (2n instead of n) </a:t>
            </a:r>
          </a:p>
          <a:p>
            <a:endParaRPr lang="en-US" altLang="en-US" sz="20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en-U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2. </a:t>
            </a:r>
            <a:r>
              <a:rPr lang="en-US" altLang="en-US" sz="2000" b="1" dirty="0" err="1">
                <a:latin typeface="Arial" panose="020B0604020202020204" pitchFamily="34" charset="0"/>
                <a:cs typeface="Times New Roman" panose="02020603050405020304" pitchFamily="18" charset="0"/>
              </a:rPr>
              <a:t>Dyspermia</a:t>
            </a:r>
            <a:r>
              <a:rPr lang="en-U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 - fertilization with two spermatozoa (n + 2n = 3n)</a:t>
            </a:r>
          </a:p>
        </p:txBody>
      </p:sp>
      <p:graphicFrame>
        <p:nvGraphicFramePr>
          <p:cNvPr id="1026" name="Object 4">
            <a:extLst>
              <a:ext uri="{FF2B5EF4-FFF2-40B4-BE49-F238E27FC236}">
                <a16:creationId xmlns:a16="http://schemas.microsoft.com/office/drawing/2014/main" id="{D1C786E7-133B-486F-89C4-32FEF33D64C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19600" y="609600"/>
          <a:ext cx="4487863" cy="574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Image" r:id="rId3" imgW="6031746" imgH="6768254" progId="Photoshop.Image.8">
                  <p:embed/>
                </p:oleObj>
              </mc:Choice>
              <mc:Fallback>
                <p:oleObj name="Image" r:id="rId3" imgW="6031746" imgH="6768254" progId="Photoshop.Image.8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609600"/>
                        <a:ext cx="4487863" cy="574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983"/>
    </mc:Choice>
    <mc:Fallback xmlns="">
      <p:transition spd="slow" advTm="33983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7">
            <a:extLst>
              <a:ext uri="{FF2B5EF4-FFF2-40B4-BE49-F238E27FC236}">
                <a16:creationId xmlns:a16="http://schemas.microsoft.com/office/drawing/2014/main" id="{7F23E927-3850-449E-9E52-5E5C9FFE151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altLang="en-US" sz="3600" b="1" i="1" dirty="0" err="1">
                <a:solidFill>
                  <a:srgbClr val="0000FF"/>
                </a:solidFill>
                <a:latin typeface="Arial" panose="020B0604020202020204" pitchFamily="34" charset="0"/>
              </a:rPr>
              <a:t>Tetraploidy</a:t>
            </a:r>
            <a:r>
              <a:rPr lang="en-US" altLang="en-US" sz="36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br>
              <a:rPr lang="en-US" altLang="en-US" sz="3600" b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en-US" altLang="en-US" sz="20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C3D8BB4D-F3DA-45A9-9880-15CB0DFF36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981200"/>
            <a:ext cx="4343400" cy="3886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Latn-CS" altLang="en-US" sz="2000" b="1" dirty="0">
                <a:latin typeface="Arial" panose="020B0604020202020204" pitchFamily="34" charset="0"/>
                <a:cs typeface="Times New Roman" panose="02020603050405020304" pitchFamily="18" charset="0"/>
              </a:rPr>
              <a:t>4n </a:t>
            </a:r>
            <a:r>
              <a:rPr lang="sr-Latn-C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(</a:t>
            </a:r>
            <a:r>
              <a:rPr lang="en-U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4n=92 chromosomes)</a:t>
            </a:r>
            <a:endParaRPr lang="sr-Latn-CS" altLang="en-US" sz="20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endParaRPr lang="sr-Latn-CS" altLang="en-US" sz="20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endParaRPr lang="sr-Latn-CS" altLang="en-US" sz="20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1. Postzygotic - by suppression of zygote division, when the chromosomes are doubled and the cytoplasm remains undivided - </a:t>
            </a:r>
            <a:r>
              <a:rPr lang="en-US" altLang="en-US" sz="2000" b="1" dirty="0">
                <a:latin typeface="Arial" panose="020B0604020202020204" pitchFamily="34" charset="0"/>
                <a:cs typeface="Times New Roman" panose="02020603050405020304" pitchFamily="18" charset="0"/>
              </a:rPr>
              <a:t>endomitosis</a:t>
            </a:r>
          </a:p>
          <a:p>
            <a:pPr>
              <a:lnSpc>
                <a:spcPct val="80000"/>
              </a:lnSpc>
            </a:pPr>
            <a:endParaRPr lang="en-US" altLang="en-US" sz="20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 2. Fertilization with </a:t>
            </a:r>
            <a:r>
              <a:rPr lang="en-US" altLang="en-US" sz="2000" b="1" dirty="0">
                <a:latin typeface="Arial" panose="020B0604020202020204" pitchFamily="34" charset="0"/>
                <a:cs typeface="Times New Roman" panose="02020603050405020304" pitchFamily="18" charset="0"/>
              </a:rPr>
              <a:t>three sperm</a:t>
            </a:r>
            <a:r>
              <a:rPr lang="en-US" altLang="en-US" sz="2000" dirty="0">
                <a:latin typeface="Arial" panose="020B0604020202020204" pitchFamily="34" charset="0"/>
                <a:cs typeface="Times New Roman" panose="02020603050405020304" pitchFamily="18" charset="0"/>
              </a:rPr>
              <a:t> (n + 3n = 4n).</a:t>
            </a:r>
            <a:br>
              <a:rPr lang="sr-Latn-CS" altLang="en-US" sz="1800" dirty="0">
                <a:latin typeface="Arial" panose="020B0604020202020204" pitchFamily="34" charset="0"/>
                <a:cs typeface="Times New Roman" panose="02020603050405020304" pitchFamily="18" charset="0"/>
              </a:rPr>
            </a:br>
            <a:endParaRPr lang="en-US" altLang="en-US" sz="18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340" name="Picture 5" descr="tetraploidija XXYY">
            <a:extLst>
              <a:ext uri="{FF2B5EF4-FFF2-40B4-BE49-F238E27FC236}">
                <a16:creationId xmlns:a16="http://schemas.microsoft.com/office/drawing/2014/main" id="{66331E58-4F65-42D5-BDBF-0A53CE3572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560" y="2057401"/>
            <a:ext cx="451104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309"/>
    </mc:Choice>
    <mc:Fallback xmlns="">
      <p:transition spd="slow" advTm="33309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9F6D5519-16F5-4610-900A-D82DAC911A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sz="4800" b="1" u="sng" dirty="0">
                <a:solidFill>
                  <a:srgbClr val="E62F10"/>
                </a:solidFill>
                <a:latin typeface="Arial" charset="0"/>
              </a:rPr>
              <a:t>Aneuploidy</a:t>
            </a:r>
            <a:r>
              <a:rPr lang="en-US" sz="3400" b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sr-Cyrl-CS" sz="3400" b="1" dirty="0">
                <a:solidFill>
                  <a:schemeClr val="tx1"/>
                </a:solidFill>
                <a:latin typeface="Arial" charset="0"/>
              </a:rPr>
              <a:t>–</a:t>
            </a:r>
            <a:r>
              <a:rPr lang="en-US" sz="3400" b="1" u="sng" dirty="0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US" sz="3400" b="1" u="sng" dirty="0">
                <a:solidFill>
                  <a:schemeClr val="tx1"/>
                </a:solidFill>
                <a:latin typeface="Arial" charset="0"/>
              </a:rPr>
            </a:br>
            <a:r>
              <a:rPr lang="en-US" sz="3400" b="1" u="sng" dirty="0">
                <a:solidFill>
                  <a:schemeClr val="tx1"/>
                </a:solidFill>
                <a:latin typeface="Arial" charset="0"/>
              </a:rPr>
              <a:t>hypodiploidy and </a:t>
            </a:r>
            <a:r>
              <a:rPr lang="en-US" sz="3400" b="1" u="sng" dirty="0" err="1">
                <a:solidFill>
                  <a:schemeClr val="tx1"/>
                </a:solidFill>
                <a:latin typeface="Arial" charset="0"/>
              </a:rPr>
              <a:t>hyperdiploidy</a:t>
            </a:r>
            <a:endParaRPr lang="en-US" sz="3400" b="1" u="sng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F7AEE398-7B15-4213-855A-158ACF7D3BB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" y="2133600"/>
            <a:ext cx="8229600" cy="4530725"/>
          </a:xfrm>
        </p:spPr>
        <p:txBody>
          <a:bodyPr/>
          <a:lstStyle/>
          <a:p>
            <a:pPr marL="571500" indent="-571500" eaLnBrk="1" hangingPunct="1">
              <a:lnSpc>
                <a:spcPct val="90000"/>
              </a:lnSpc>
              <a:buNone/>
            </a:pPr>
            <a:r>
              <a:rPr lang="en-US" altLang="en-US" dirty="0">
                <a:latin typeface="Arial" panose="020B0604020202020204" pitchFamily="34" charset="0"/>
              </a:rPr>
              <a:t>It is found in both gametes and somatic cells. Errors in chromosome segregation lead to aneuploidy.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altLang="en-US" dirty="0">
              <a:latin typeface="Arial" panose="020B0604020202020204" pitchFamily="34" charset="0"/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dirty="0">
                <a:latin typeface="Arial" panose="020B0604020202020204" pitchFamily="34" charset="0"/>
              </a:rPr>
              <a:t>Types of aneuploidy in somatic cells: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sr-Latn-CS" altLang="en-US" dirty="0">
                <a:latin typeface="Arial" panose="020B0604020202020204" pitchFamily="34" charset="0"/>
              </a:rPr>
              <a:t>Monosomic (2</a:t>
            </a:r>
            <a:r>
              <a:rPr lang="en-US" altLang="en-US" dirty="0">
                <a:latin typeface="Arial" panose="020B0604020202020204" pitchFamily="34" charset="0"/>
              </a:rPr>
              <a:t>n</a:t>
            </a:r>
            <a:r>
              <a:rPr lang="sr-Latn-CS" altLang="en-US" dirty="0">
                <a:latin typeface="Arial" panose="020B0604020202020204" pitchFamily="34" charset="0"/>
              </a:rPr>
              <a:t>-1)</a:t>
            </a:r>
            <a:r>
              <a:rPr lang="sr-Cyrl-CS" altLang="en-US" dirty="0">
                <a:latin typeface="Arial" panose="020B0604020202020204" pitchFamily="34" charset="0"/>
              </a:rPr>
              <a:t>   </a:t>
            </a:r>
            <a:endParaRPr lang="sr-Latn-CS" altLang="en-US" dirty="0">
              <a:latin typeface="Arial" panose="020B0604020202020204" pitchFamily="34" charset="0"/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sr-Latn-CS" altLang="en-US" dirty="0">
                <a:latin typeface="Arial" panose="020B0604020202020204" pitchFamily="34" charset="0"/>
              </a:rPr>
              <a:t>Nullisomic (2</a:t>
            </a:r>
            <a:r>
              <a:rPr lang="en-US" altLang="en-US" dirty="0">
                <a:latin typeface="Arial" panose="020B0604020202020204" pitchFamily="34" charset="0"/>
              </a:rPr>
              <a:t>n</a:t>
            </a:r>
            <a:r>
              <a:rPr lang="sr-Latn-CS" altLang="en-US" dirty="0">
                <a:latin typeface="Arial" panose="020B0604020202020204" pitchFamily="34" charset="0"/>
              </a:rPr>
              <a:t>-2)</a:t>
            </a:r>
            <a:r>
              <a:rPr lang="sr-Cyrl-CS" altLang="en-US" dirty="0">
                <a:latin typeface="Arial" panose="020B0604020202020204" pitchFamily="34" charset="0"/>
              </a:rPr>
              <a:t>       </a:t>
            </a:r>
            <a:endParaRPr lang="sr-Latn-CS" altLang="en-US" dirty="0">
              <a:latin typeface="Arial" panose="020B0604020202020204" pitchFamily="34" charset="0"/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sr-Latn-CS" altLang="en-US" dirty="0">
                <a:latin typeface="Arial" panose="020B0604020202020204" pitchFamily="34" charset="0"/>
              </a:rPr>
              <a:t>Trisomic  (2</a:t>
            </a:r>
            <a:r>
              <a:rPr lang="en-US" altLang="en-US" dirty="0">
                <a:latin typeface="Arial" panose="020B0604020202020204" pitchFamily="34" charset="0"/>
              </a:rPr>
              <a:t>n+1)</a:t>
            </a:r>
            <a:r>
              <a:rPr lang="sr-Cyrl-CS" altLang="en-US" dirty="0">
                <a:latin typeface="Arial" panose="020B0604020202020204" pitchFamily="34" charset="0"/>
              </a:rPr>
              <a:t>  </a:t>
            </a:r>
            <a:endParaRPr lang="en-US" altLang="en-US" dirty="0">
              <a:latin typeface="Arial" panose="020B0604020202020204" pitchFamily="34" charset="0"/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 dirty="0" err="1">
                <a:latin typeface="Arial" panose="020B0604020202020204" pitchFamily="34" charset="0"/>
              </a:rPr>
              <a:t>Tetrasomic</a:t>
            </a:r>
            <a:r>
              <a:rPr lang="en-US" altLang="en-US" dirty="0">
                <a:latin typeface="Arial" panose="020B0604020202020204" pitchFamily="34" charset="0"/>
              </a:rPr>
              <a:t> (2n+2)</a:t>
            </a:r>
            <a:r>
              <a:rPr lang="sr-Cyrl-CS" altLang="en-US" dirty="0">
                <a:latin typeface="Arial" panose="020B0604020202020204" pitchFamily="34" charset="0"/>
              </a:rPr>
              <a:t>   </a:t>
            </a:r>
            <a:endParaRPr lang="en-US" altLang="en-US" dirty="0">
              <a:latin typeface="Arial" panose="020B0604020202020204" pitchFamily="34" charset="0"/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 dirty="0">
                <a:latin typeface="Arial" panose="020B0604020202020204" pitchFamily="34" charset="0"/>
              </a:rPr>
              <a:t>Double </a:t>
            </a:r>
            <a:r>
              <a:rPr lang="en-US" altLang="en-US" dirty="0" err="1">
                <a:latin typeface="Arial" panose="020B0604020202020204" pitchFamily="34" charset="0"/>
              </a:rPr>
              <a:t>trisomic</a:t>
            </a:r>
            <a:r>
              <a:rPr lang="en-US" altLang="en-US" dirty="0">
                <a:latin typeface="Arial" panose="020B0604020202020204" pitchFamily="34" charset="0"/>
              </a:rPr>
              <a:t> (2n+1+1)</a:t>
            </a:r>
            <a:r>
              <a:rPr lang="sr-Cyrl-CS" altLang="en-US" dirty="0">
                <a:latin typeface="Arial" panose="020B0604020202020204" pitchFamily="34" charset="0"/>
              </a:rPr>
              <a:t>   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pic>
        <p:nvPicPr>
          <p:cNvPr id="6145" name="Picture 1" descr="page8image377346336">
            <a:extLst>
              <a:ext uri="{FF2B5EF4-FFF2-40B4-BE49-F238E27FC236}">
                <a16:creationId xmlns:a16="http://schemas.microsoft.com/office/drawing/2014/main" id="{4216DFA7-7D74-E54F-BE91-C3BF47C418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2" t="10175" r="34737" b="24328"/>
          <a:stretch/>
        </p:blipFill>
        <p:spPr bwMode="auto">
          <a:xfrm>
            <a:off x="5029200" y="3465443"/>
            <a:ext cx="3773557" cy="2422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103"/>
    </mc:Choice>
    <mc:Fallback xmlns="">
      <p:transition spd="slow" advTm="45103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>
            <a:extLst>
              <a:ext uri="{FF2B5EF4-FFF2-40B4-BE49-F238E27FC236}">
                <a16:creationId xmlns:a16="http://schemas.microsoft.com/office/drawing/2014/main" id="{74D02951-E337-47AE-89EF-A50AF35B4D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90600"/>
            <a:ext cx="45720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None/>
            </a:pPr>
            <a:r>
              <a:rPr lang="en-US" altLang="en-US" sz="2600" dirty="0">
                <a:latin typeface="Constantia" panose="02030602050306030303" pitchFamily="18" charset="0"/>
              </a:rPr>
              <a:t>   </a:t>
            </a:r>
            <a:r>
              <a:rPr lang="en-US" altLang="en-US" sz="2600" b="1" dirty="0"/>
              <a:t>Aneuploidy is caused by</a:t>
            </a:r>
            <a:r>
              <a:rPr lang="sr-Cyrl-CS" altLang="en-US" sz="2600" b="1" dirty="0"/>
              <a:t>:</a:t>
            </a:r>
            <a:endParaRPr lang="en-US" altLang="en-US" sz="2600" b="1" dirty="0"/>
          </a:p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None/>
            </a:pPr>
            <a:endParaRPr lang="sr-Cyrl-CS" altLang="en-US" sz="2600" b="1" dirty="0"/>
          </a:p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Tx/>
              <a:buChar char="-"/>
            </a:pPr>
            <a:r>
              <a:rPr lang="sr-Latn-CS" altLang="en-US" sz="2400" b="1" dirty="0"/>
              <a:t>non-disjunction </a:t>
            </a:r>
            <a:r>
              <a:rPr lang="sr-Latn-CS" altLang="en-US" sz="2400" dirty="0"/>
              <a:t>of chromosomes in anaphase of mitosis (3n, 4n, 5n, 6n cells) or meiosis (2n, 3n gametes)</a:t>
            </a:r>
          </a:p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Tx/>
              <a:buChar char="-"/>
            </a:pPr>
            <a:r>
              <a:rPr lang="sr-Latn-CS" altLang="en-US" sz="2400" dirty="0"/>
              <a:t>due to </a:t>
            </a:r>
            <a:r>
              <a:rPr lang="sr-Latn-CS" altLang="en-US" sz="2400" b="1" dirty="0"/>
              <a:t>anaphase lag </a:t>
            </a:r>
            <a:r>
              <a:rPr lang="sr-Latn-CS" altLang="en-US" sz="2400" dirty="0"/>
              <a:t>of chromosomes.</a:t>
            </a:r>
          </a:p>
        </p:txBody>
      </p:sp>
      <p:pic>
        <p:nvPicPr>
          <p:cNvPr id="2056" name="Picture 8" descr="page9image476576720">
            <a:extLst>
              <a:ext uri="{FF2B5EF4-FFF2-40B4-BE49-F238E27FC236}">
                <a16:creationId xmlns:a16="http://schemas.microsoft.com/office/drawing/2014/main" id="{9B8B6EBA-35A2-B747-8CB7-F3B962AAB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252" y="764085"/>
            <a:ext cx="4545405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page10image475279584">
            <a:extLst>
              <a:ext uri="{FF2B5EF4-FFF2-40B4-BE49-F238E27FC236}">
                <a16:creationId xmlns:a16="http://schemas.microsoft.com/office/drawing/2014/main" id="{9C78A1C2-6E30-554A-9C5A-DC1335E2C7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160" y="3603363"/>
            <a:ext cx="4545405" cy="325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30"/>
    </mc:Choice>
    <mc:Fallback xmlns="">
      <p:transition spd="slow" advTm="17030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3159</TotalTime>
  <Words>1237</Words>
  <Application>Microsoft Macintosh PowerPoint</Application>
  <PresentationFormat>On-screen Show (4:3)</PresentationFormat>
  <Paragraphs>184</Paragraphs>
  <Slides>28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Calibri</vt:lpstr>
      <vt:lpstr>Constantia</vt:lpstr>
      <vt:lpstr>Times New Roman</vt:lpstr>
      <vt:lpstr>Wingdings</vt:lpstr>
      <vt:lpstr>Wingdings 2</vt:lpstr>
      <vt:lpstr>Flow</vt:lpstr>
      <vt:lpstr>Image</vt:lpstr>
      <vt:lpstr>Numerical chromosomal aberrations</vt:lpstr>
      <vt:lpstr>What are the different types of chromosomal aberrations?</vt:lpstr>
      <vt:lpstr>Numerical aberrations</vt:lpstr>
      <vt:lpstr>Polyploidy</vt:lpstr>
      <vt:lpstr>PowerPoint Presentation</vt:lpstr>
      <vt:lpstr> Triploidy  </vt:lpstr>
      <vt:lpstr> Tetraploidy  </vt:lpstr>
      <vt:lpstr>Aneuploidy –  hypodiploidy and hyperdiploidy</vt:lpstr>
      <vt:lpstr>PowerPoint Presentation</vt:lpstr>
      <vt:lpstr>Causes of chromosomes nondisjunction in mitosis can be:</vt:lpstr>
      <vt:lpstr>Chromosome nondisjunction</vt:lpstr>
      <vt:lpstr>Sex chromosomes aneuploids</vt:lpstr>
      <vt:lpstr>Turner syndorme 45,XO</vt:lpstr>
      <vt:lpstr>Klinefelter syndrome 47,XXY</vt:lpstr>
      <vt:lpstr>Variations of Klinefelter syndrome 49,XXXXY</vt:lpstr>
      <vt:lpstr>Triple X syndrome 47,XXX</vt:lpstr>
      <vt:lpstr>XYY syndrome 47,XYY</vt:lpstr>
      <vt:lpstr>48,XYYY and 49,XYYYY</vt:lpstr>
      <vt:lpstr>Autosomal aneuploidy</vt:lpstr>
      <vt:lpstr>Down syndrome (47,XX/XY(+21))</vt:lpstr>
      <vt:lpstr>PowerPoint Presentation</vt:lpstr>
      <vt:lpstr>Down syndrome (47,XX/XY(+21))</vt:lpstr>
      <vt:lpstr>PowerPoint Presentation</vt:lpstr>
      <vt:lpstr>Edwards' syndrome (47,XX/XY (+18))</vt:lpstr>
      <vt:lpstr>Patau syndrome 47,XX/XY(+13)</vt:lpstr>
      <vt:lpstr>Trisomy 8 47,XX/XY(+8)</vt:lpstr>
      <vt:lpstr>Mosaicism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HROMOZOMSKE ABERACIJE</dc:title>
  <dc:creator>prodekan 01</dc:creator>
  <cp:lastModifiedBy>Microsoft Office User</cp:lastModifiedBy>
  <cp:revision>179</cp:revision>
  <dcterms:created xsi:type="dcterms:W3CDTF">2005-09-15T07:13:33Z</dcterms:created>
  <dcterms:modified xsi:type="dcterms:W3CDTF">2022-12-06T12:31:12Z</dcterms:modified>
</cp:coreProperties>
</file>