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17" autoAdjust="0"/>
    <p:restoredTop sz="94660"/>
  </p:normalViewPr>
  <p:slideViewPr>
    <p:cSldViewPr snapToGrid="0">
      <p:cViewPr varScale="1">
        <p:scale>
          <a:sx n="105" d="100"/>
          <a:sy n="105" d="100"/>
        </p:scale>
        <p:origin x="776" y="19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417779" y="802298"/>
            <a:ext cx="8637073" cy="2541431"/>
          </a:xfrm>
        </p:spPr>
        <p:txBody>
          <a:bodyPr bIns="0" anchor="b">
            <a:normAutofit/>
          </a:bodyPr>
          <a:lstStyle>
            <a:lvl1pPr algn="l">
              <a:defRPr sz="6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417780" y="3531204"/>
            <a:ext cx="8637072" cy="977621"/>
          </a:xfrm>
        </p:spPr>
        <p:txBody>
          <a:bodyPr tIns="91440" bIns="91440">
            <a:normAutofit/>
          </a:bodyPr>
          <a:lstStyle>
            <a:lvl1pPr marL="0" indent="0" algn="l">
              <a:buNone/>
              <a:defRPr sz="1800" b="0" cap="all" baseline="0">
                <a:solidFill>
                  <a:schemeClr val="tx1"/>
                </a:solidFill>
              </a:defRPr>
            </a:lvl1pPr>
            <a:lvl2pPr marL="457200" indent="0" algn="ctr">
              <a:buNone/>
              <a:defRPr sz="18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19789A-6916-4F22-B139-D04A9F909D72}" type="datetimeFigureOut">
              <a:rPr lang="en-US" smtClean="0"/>
              <a:pPr/>
              <a:t>12/5/22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416500" y="329307"/>
            <a:ext cx="4973915" cy="309201"/>
          </a:xfr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437664" y="798973"/>
            <a:ext cx="811019" cy="503578"/>
          </a:xfrm>
        </p:spPr>
        <p:txBody>
          <a:bodyPr/>
          <a:lstStyle/>
          <a:p>
            <a:fld id="{E1BB2EAD-74C3-42E7-82CD-0B96A8EC4C52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15" name="Straight Connector 14"/>
          <p:cNvCxnSpPr/>
          <p:nvPr/>
        </p:nvCxnSpPr>
        <p:spPr>
          <a:xfrm>
            <a:off x="2417780" y="3528542"/>
            <a:ext cx="863707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44151797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19789A-6916-4F22-B139-D04A9F909D72}" type="datetimeFigureOut">
              <a:rPr lang="en-US" smtClean="0"/>
              <a:pPr/>
              <a:t>12/5/22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BB2EAD-74C3-42E7-82CD-0B96A8EC4C52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26" name="Straight Connector 25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93697439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39111" y="798973"/>
            <a:ext cx="1615742" cy="4659889"/>
          </a:xfrm>
        </p:spPr>
        <p:txBody>
          <a:bodyPr vert="eaVert"/>
          <a:lstStyle>
            <a:lvl1pPr algn="l">
              <a:defRPr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44672" y="798973"/>
            <a:ext cx="7828830" cy="4659889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19789A-6916-4F22-B139-D04A9F909D72}" type="datetimeFigureOut">
              <a:rPr lang="en-US" smtClean="0"/>
              <a:pPr/>
              <a:t>12/5/22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BB2EAD-74C3-42E7-82CD-0B96A8EC4C52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15" name="Straight Connector 14"/>
          <p:cNvCxnSpPr/>
          <p:nvPr/>
        </p:nvCxnSpPr>
        <p:spPr>
          <a:xfrm>
            <a:off x="9439111" y="798973"/>
            <a:ext cx="0" cy="4659889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81162801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19789A-6916-4F22-B139-D04A9F909D72}" type="datetimeFigureOut">
              <a:rPr lang="en-US" smtClean="0"/>
              <a:pPr/>
              <a:t>12/5/22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BB2EAD-74C3-42E7-82CD-0B96A8EC4C52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33" name="Straight Connector 32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22847955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54239" y="1756130"/>
            <a:ext cx="8643154" cy="1887950"/>
          </a:xfrm>
        </p:spPr>
        <p:txBody>
          <a:bodyPr anchor="b">
            <a:normAutofit/>
          </a:bodyPr>
          <a:lstStyle>
            <a:lvl1pPr algn="l">
              <a:defRPr sz="3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54239" y="3806195"/>
            <a:ext cx="8630446" cy="1012929"/>
          </a:xfrm>
        </p:spPr>
        <p:txBody>
          <a:bodyPr tIns="91440">
            <a:norm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19789A-6916-4F22-B139-D04A9F909D72}" type="datetimeFigureOut">
              <a:rPr lang="en-US" smtClean="0"/>
              <a:pPr/>
              <a:t>12/5/22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BB2EAD-74C3-42E7-82CD-0B96A8EC4C52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15" name="Straight Connector 14"/>
          <p:cNvCxnSpPr/>
          <p:nvPr/>
        </p:nvCxnSpPr>
        <p:spPr>
          <a:xfrm>
            <a:off x="1454239" y="3804985"/>
            <a:ext cx="8630446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22931891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9217" y="804889"/>
            <a:ext cx="9605635" cy="105930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47331" y="2010878"/>
            <a:ext cx="4645152" cy="344859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413771" y="2017343"/>
            <a:ext cx="4645152" cy="344152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19789A-6916-4F22-B139-D04A9F909D72}" type="datetimeFigureOut">
              <a:rPr lang="en-US" smtClean="0"/>
              <a:pPr/>
              <a:t>12/5/22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BB2EAD-74C3-42E7-82CD-0B96A8EC4C52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35" name="Straight Connector 34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28745948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7191" y="804163"/>
            <a:ext cx="9607661" cy="1056319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47191" y="2019549"/>
            <a:ext cx="4645152" cy="801943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47191" y="2824269"/>
            <a:ext cx="4645152" cy="2644457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412362" y="2023003"/>
            <a:ext cx="4645152" cy="802237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412362" y="2821491"/>
            <a:ext cx="4645152" cy="2637371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19789A-6916-4F22-B139-D04A9F909D72}" type="datetimeFigureOut">
              <a:rPr lang="en-US" smtClean="0"/>
              <a:pPr/>
              <a:t>12/5/22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BB2EAD-74C3-42E7-82CD-0B96A8EC4C52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29" name="Straight Connector 28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48305821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19789A-6916-4F22-B139-D04A9F909D72}" type="datetimeFigureOut">
              <a:rPr lang="en-US" smtClean="0"/>
              <a:pPr/>
              <a:t>12/5/22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BB2EAD-74C3-42E7-82CD-0B96A8EC4C52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25" name="Straight Connector 24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55879139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19789A-6916-4F22-B139-D04A9F909D72}" type="datetimeFigureOut">
              <a:rPr lang="en-US" smtClean="0"/>
              <a:pPr/>
              <a:t>12/5/22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BB2EAD-74C3-42E7-82CD-0B96A8EC4C5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373057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4671" y="798973"/>
            <a:ext cx="3273099" cy="2247117"/>
          </a:xfrm>
        </p:spPr>
        <p:txBody>
          <a:bodyPr anchor="b">
            <a:normAutofit/>
          </a:bodyPr>
          <a:lstStyle>
            <a:lvl1pPr algn="l">
              <a:defRPr sz="2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43714" y="798974"/>
            <a:ext cx="6012470" cy="4658826"/>
          </a:xfrm>
        </p:spPr>
        <p:txBody>
          <a:bodyPr anchor="ctr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44671" y="3205491"/>
            <a:ext cx="3275013" cy="2248181"/>
          </a:xfrm>
        </p:spPr>
        <p:txBody>
          <a:bodyPr/>
          <a:lstStyle>
            <a:lvl1pPr marL="0" indent="0" algn="l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19789A-6916-4F22-B139-D04A9F909D72}" type="datetimeFigureOut">
              <a:rPr lang="en-US" smtClean="0"/>
              <a:pPr/>
              <a:t>12/5/22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BB2EAD-74C3-42E7-82CD-0B96A8EC4C52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17" name="Straight Connector 16"/>
          <p:cNvCxnSpPr/>
          <p:nvPr/>
        </p:nvCxnSpPr>
        <p:spPr>
          <a:xfrm>
            <a:off x="1448280" y="3205491"/>
            <a:ext cx="3269490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62235328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7477387" y="482170"/>
            <a:ext cx="4074533" cy="5149101"/>
            <a:chOff x="7477387" y="482170"/>
            <a:chExt cx="4074533" cy="5149101"/>
          </a:xfrm>
        </p:grpSpPr>
        <p:sp>
          <p:nvSpPr>
            <p:cNvPr id="18" name="Rectangle 17"/>
            <p:cNvSpPr/>
            <p:nvPr/>
          </p:nvSpPr>
          <p:spPr bwMode="black">
            <a:xfrm>
              <a:off x="7477387" y="482170"/>
              <a:ext cx="4074533" cy="5149101"/>
            </a:xfrm>
            <a:prstGeom prst="rect">
              <a:avLst/>
            </a:prstGeom>
            <a:gradFill>
              <a:gsLst>
                <a:gs pos="0">
                  <a:srgbClr val="000001"/>
                </a:gs>
                <a:gs pos="100000">
                  <a:srgbClr val="191919"/>
                </a:gs>
              </a:gsLst>
            </a:gradFill>
            <a:ln w="76200" cmpd="sng">
              <a:noFill/>
              <a:miter lim="800000"/>
            </a:ln>
            <a:effectLst>
              <a:outerShdw blurRad="127000" dist="228600" dir="4740000" sx="98000" sy="98000" algn="tl" rotWithShape="0">
                <a:srgbClr val="000000">
                  <a:alpha val="34000"/>
                </a:srgbClr>
              </a:outerShdw>
            </a:effectLst>
            <a:scene3d>
              <a:camera prst="orthographicFront"/>
              <a:lightRig rig="threePt" dir="t"/>
            </a:scene3d>
            <a:sp3d>
              <a:bevelT w="152400" h="50800" prst="softRound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Rectangle 18"/>
            <p:cNvSpPr/>
            <p:nvPr/>
          </p:nvSpPr>
          <p:spPr bwMode="blackWhite">
            <a:xfrm>
              <a:off x="7790446" y="812506"/>
              <a:ext cx="3450289" cy="4466452"/>
            </a:xfrm>
            <a:prstGeom prst="rect">
              <a:avLst/>
            </a:prstGeom>
            <a:gradFill>
              <a:gsLst>
                <a:gs pos="0">
                  <a:srgbClr val="DADADA"/>
                </a:gs>
                <a:gs pos="100000">
                  <a:srgbClr val="FFFFFE"/>
                </a:gs>
              </a:gsLst>
              <a:lin ang="16200000" scaled="0"/>
            </a:gradFill>
            <a:ln w="50800" cmpd="sng">
              <a:solidFill>
                <a:srgbClr val="191919"/>
              </a:solidFill>
              <a:miter lim="800000"/>
            </a:ln>
            <a:effectLst>
              <a:innerShdw blurRad="63500" dist="88900" dir="14100000">
                <a:srgbClr val="000000">
                  <a:alpha val="30000"/>
                </a:srgbClr>
              </a:innerShdw>
            </a:effectLst>
            <a:scene3d>
              <a:camera prst="orthographicFront"/>
              <a:lightRig rig="threePt" dir="t"/>
            </a:scene3d>
            <a:sp3d>
              <a:bevelT prst="relaxedInset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51206" y="1129513"/>
            <a:ext cx="5532328" cy="1830584"/>
          </a:xfrm>
        </p:spPr>
        <p:txBody>
          <a:bodyPr anchor="b">
            <a:normAutofit/>
          </a:bodyPr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124389" y="1122542"/>
            <a:ext cx="2791171" cy="3866327"/>
          </a:xfrm>
          <a:solidFill>
            <a:schemeClr val="bg1">
              <a:lumMod val="85000"/>
            </a:schemeClr>
          </a:solidFill>
          <a:ln w="9525" cap="sq">
            <a:noFill/>
            <a:miter lim="800000"/>
          </a:ln>
          <a:effectLst/>
        </p:spPr>
        <p:txBody>
          <a:bodyPr anchor="t"/>
          <a:lstStyle>
            <a:lvl1pPr marL="0" indent="0" algn="ctr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50329" y="3145992"/>
            <a:ext cx="5524404" cy="2003742"/>
          </a:xfrm>
        </p:spPr>
        <p:txBody>
          <a:bodyPr>
            <a:normAutofit/>
          </a:bodyPr>
          <a:lstStyle>
            <a:lvl1pPr marL="0" indent="0" algn="l">
              <a:buNone/>
              <a:defRPr sz="18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447382" y="5469856"/>
            <a:ext cx="5527351" cy="320123"/>
          </a:xfrm>
        </p:spPr>
        <p:txBody>
          <a:bodyPr/>
          <a:lstStyle>
            <a:lvl1pPr algn="l">
              <a:defRPr/>
            </a:lvl1pPr>
          </a:lstStyle>
          <a:p>
            <a:fld id="{7919789A-6916-4F22-B139-D04A9F909D72}" type="datetimeFigureOut">
              <a:rPr lang="en-US" smtClean="0"/>
              <a:pPr/>
              <a:t>12/5/22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447382" y="318640"/>
            <a:ext cx="5541004" cy="320931"/>
          </a:xfr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BB2EAD-74C3-42E7-82CD-0B96A8EC4C52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31" name="Straight Connector 30"/>
          <p:cNvCxnSpPr/>
          <p:nvPr/>
        </p:nvCxnSpPr>
        <p:spPr>
          <a:xfrm>
            <a:off x="1447382" y="3143605"/>
            <a:ext cx="5527351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0296388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2019476"/>
            <a:ext cx="12192000" cy="4105941"/>
          </a:xfrm>
          <a:prstGeom prst="rect">
            <a:avLst/>
          </a:prstGeom>
          <a:gradFill flip="none" rotWithShape="1">
            <a:gsLst>
              <a:gs pos="0">
                <a:schemeClr val="bg2">
                  <a:alpha val="0"/>
                </a:schemeClr>
              </a:gs>
              <a:gs pos="100000">
                <a:schemeClr val="bg2"/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pic>
        <p:nvPicPr>
          <p:cNvPr id="7" name="Picture 6"/>
          <p:cNvPicPr>
            <a:picLocks noChangeAspect="1"/>
          </p:cNvPicPr>
          <p:nvPr/>
        </p:nvPicPr>
        <p:blipFill rotWithShape="1"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538" b="-1538"/>
          <a:stretch/>
        </p:blipFill>
        <p:spPr bwMode="black">
          <a:xfrm>
            <a:off x="0" y="6126480"/>
            <a:ext cx="12192000" cy="742950"/>
          </a:xfrm>
          <a:prstGeom prst="rect">
            <a:avLst/>
          </a:prstGeom>
        </p:spPr>
      </p:pic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451579" y="804519"/>
            <a:ext cx="9603275" cy="1049235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51579" y="2015732"/>
            <a:ext cx="9603275" cy="345061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554138" y="330370"/>
            <a:ext cx="3500715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919789A-6916-4F22-B139-D04A9F909D72}" type="datetimeFigureOut">
              <a:rPr lang="en-US" smtClean="0"/>
              <a:pPr/>
              <a:t>12/5/22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451579" y="329307"/>
            <a:ext cx="5938836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0060" y="798973"/>
            <a:ext cx="811019" cy="503578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2800">
                <a:solidFill>
                  <a:schemeClr val="accent1"/>
                </a:solidFill>
              </a:defRPr>
            </a:lvl1pPr>
          </a:lstStyle>
          <a:p>
            <a:fld id="{E1BB2EAD-74C3-42E7-82CD-0B96A8EC4C52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10" name="Straight Connector 9"/>
          <p:cNvCxnSpPr/>
          <p:nvPr/>
        </p:nvCxnSpPr>
        <p:spPr>
          <a:xfrm>
            <a:off x="0" y="6128413"/>
            <a:ext cx="12192000" cy="0"/>
          </a:xfrm>
          <a:prstGeom prst="line">
            <a:avLst/>
          </a:prstGeom>
          <a:ln w="12700">
            <a:solidFill>
              <a:srgbClr val="000001">
                <a:alpha val="2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02780688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3200" b="0" i="0" kern="1200" cap="all">
          <a:solidFill>
            <a:schemeClr val="tx1"/>
          </a:solidFill>
          <a:effectLst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20000"/>
        </a:lnSpc>
        <a:spcBef>
          <a:spcPts val="10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2000" kern="120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8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600" kern="1200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4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4C00AB0-3F91-45E9-90E5-4BA24E95708D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sz="5400" dirty="0">
                <a:latin typeface="Arial" panose="020B0604020202020204" pitchFamily="34" charset="0"/>
                <a:cs typeface="Arial" panose="020B0604020202020204" pitchFamily="34" charset="0"/>
              </a:rPr>
              <a:t>Practical work</a:t>
            </a:r>
          </a:p>
        </p:txBody>
      </p:sp>
    </p:spTree>
    <p:extLst>
      <p:ext uri="{BB962C8B-B14F-4D97-AF65-F5344CB8AC3E}">
        <p14:creationId xmlns:p14="http://schemas.microsoft.com/office/powerpoint/2010/main" val="6349927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6359"/>
    </mc:Choice>
    <mc:Fallback xmlns="">
      <p:transition spd="slow" advTm="6359"/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2799624-232C-481B-824B-DE9B3A452A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9B4AF84-C073-41B7-90CD-A70617A2344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lvl="0" indent="0">
              <a:lnSpc>
                <a:spcPct val="150000"/>
              </a:lnSpc>
              <a:spcAft>
                <a:spcPts val="1000"/>
              </a:spcAft>
              <a:buNone/>
            </a:pPr>
            <a:br>
              <a:rPr lang="en-US" dirty="0"/>
            </a:br>
            <a:r>
              <a:rPr lang="en-US" b="0" i="0" u="none" strike="noStrike" dirty="0">
                <a:solidFill>
                  <a:srgbClr val="202124"/>
                </a:solidFill>
                <a:effectLst/>
                <a:latin typeface="arial" panose="020B0604020202020204" pitchFamily="34" charset="0"/>
              </a:rPr>
              <a:t>Draw gametes and zygotes if non-separation of chromosomes occurs in the I or II division of gametogenesis in the female.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72303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18714"/>
    </mc:Choice>
    <mc:Fallback xmlns="">
      <p:transition spd="slow" advTm="18714"/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CD93D7B-533A-4050-86FD-D913A490D6E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2</a:t>
            </a:r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BCD188F-EFD9-43CC-8861-22E52790E4C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lvl="0" indent="0">
              <a:lnSpc>
                <a:spcPct val="150000"/>
              </a:lnSpc>
              <a:spcAft>
                <a:spcPts val="1000"/>
              </a:spcAft>
              <a:buNone/>
            </a:pPr>
            <a:r>
              <a:rPr lang="en-US" sz="2000" dirty="0">
                <a:effectLst/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What kind of gametes will be formed if autosome 21,21 did not separate in I or II division of gametogenesis?</a:t>
            </a:r>
            <a:endParaRPr lang="en-US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498050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12688"/>
    </mc:Choice>
    <mc:Fallback xmlns="">
      <p:transition spd="slow" advTm="12688"/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E8D4AE6-B346-4CD0-A87B-5DE436FE370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>
                <a:latin typeface="Arial" panose="020B0604020202020204" pitchFamily="34" charset="0"/>
                <a:cs typeface="Arial" panose="020B0604020202020204" pitchFamily="34" charset="0"/>
              </a:rPr>
              <a:t>3</a:t>
            </a:r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8DCE917-C131-42CA-AC63-50733E7EC24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lvl="0" indent="0">
              <a:lnSpc>
                <a:spcPct val="150000"/>
              </a:lnSpc>
              <a:buNone/>
            </a:pPr>
            <a:b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1600" b="0" i="0" u="none" strike="noStrike" dirty="0">
                <a:solidFill>
                  <a:srgbClr val="202124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If the haploid number in a human is 23, how many chromosomes does it have: </a:t>
            </a:r>
          </a:p>
          <a:p>
            <a:pPr marL="0" lvl="0" indent="0">
              <a:lnSpc>
                <a:spcPct val="150000"/>
              </a:lnSpc>
              <a:buNone/>
            </a:pPr>
            <a:endParaRPr lang="en-US" sz="1600" dirty="0">
              <a:solidFill>
                <a:srgbClr val="202124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lvl="0" indent="0">
              <a:lnSpc>
                <a:spcPct val="150000"/>
              </a:lnSpc>
              <a:buNone/>
            </a:pPr>
            <a:r>
              <a:rPr lang="en-US" sz="1600" b="0" i="0" u="none" strike="noStrike" dirty="0">
                <a:solidFill>
                  <a:srgbClr val="202124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1) monoploid 2) </a:t>
            </a:r>
            <a:r>
              <a:rPr lang="en-US" sz="1600" b="0" i="0" u="none" strike="noStrike" dirty="0" err="1">
                <a:solidFill>
                  <a:srgbClr val="202124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tetrasomic</a:t>
            </a:r>
            <a:r>
              <a:rPr lang="en-US" sz="1600" b="0" i="0" u="none" strike="noStrike" dirty="0">
                <a:solidFill>
                  <a:srgbClr val="202124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3) monosomic 4) diploid </a:t>
            </a:r>
          </a:p>
          <a:p>
            <a:pPr marL="0" lvl="0" indent="0">
              <a:lnSpc>
                <a:spcPct val="150000"/>
              </a:lnSpc>
              <a:buNone/>
            </a:pPr>
            <a:r>
              <a:rPr lang="en-US" sz="1600" b="0" i="0" u="none" strike="noStrike" dirty="0">
                <a:solidFill>
                  <a:srgbClr val="202124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5) </a:t>
            </a:r>
            <a:r>
              <a:rPr lang="en-US" sz="1600" b="0" i="0" u="none" strike="noStrike" dirty="0" err="1">
                <a:solidFill>
                  <a:srgbClr val="202124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trisomic</a:t>
            </a:r>
            <a:r>
              <a:rPr lang="en-US" sz="1600" b="0" i="0" u="none" strike="noStrike" dirty="0">
                <a:solidFill>
                  <a:srgbClr val="202124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6) tetraploid 7) nullisomic 8) double </a:t>
            </a:r>
            <a:r>
              <a:rPr lang="en-US" sz="1600" b="0" i="0" u="none" strike="noStrike" dirty="0" err="1">
                <a:solidFill>
                  <a:srgbClr val="202124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trisomic</a:t>
            </a:r>
            <a:endParaRPr lang="en-US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1113407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17750"/>
    </mc:Choice>
    <mc:Fallback xmlns="">
      <p:transition spd="slow" advTm="17750"/>
    </mc:Fallback>
  </mc:AlternateContent>
</p:sld>
</file>

<file path=ppt/theme/theme1.xml><?xml version="1.0" encoding="utf-8"?>
<a:theme xmlns:a="http://schemas.openxmlformats.org/drawingml/2006/main" name="Gallery">
  <a:themeElements>
    <a:clrScheme name="Gallery">
      <a:dk1>
        <a:sysClr val="windowText" lastClr="000000"/>
      </a:dk1>
      <a:lt1>
        <a:sysClr val="window" lastClr="FFFFFF"/>
      </a:lt1>
      <a:dk2>
        <a:srgbClr val="454545"/>
      </a:dk2>
      <a:lt2>
        <a:srgbClr val="DFDBD5"/>
      </a:lt2>
      <a:accent1>
        <a:srgbClr val="B71E42"/>
      </a:accent1>
      <a:accent2>
        <a:srgbClr val="DE478E"/>
      </a:accent2>
      <a:accent3>
        <a:srgbClr val="BC72F0"/>
      </a:accent3>
      <a:accent4>
        <a:srgbClr val="795FAF"/>
      </a:accent4>
      <a:accent5>
        <a:srgbClr val="586EA6"/>
      </a:accent5>
      <a:accent6>
        <a:srgbClr val="6892A0"/>
      </a:accent6>
      <a:hlink>
        <a:srgbClr val="FA2B5C"/>
      </a:hlink>
      <a:folHlink>
        <a:srgbClr val="BC658E"/>
      </a:folHlink>
    </a:clrScheme>
    <a:fontScheme name="Gallery">
      <a:majorFont>
        <a:latin typeface="Gill Sans M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Gill Sans MT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Gallery">
      <a:fillStyleLst>
        <a:solidFill>
          <a:schemeClr val="phClr"/>
        </a:solidFill>
        <a:gradFill rotWithShape="1">
          <a:gsLst>
            <a:gs pos="0">
              <a:schemeClr val="phClr">
                <a:tint val="54000"/>
                <a:alpha val="100000"/>
                <a:satMod val="105000"/>
                <a:lumMod val="110000"/>
              </a:schemeClr>
            </a:gs>
            <a:gs pos="100000">
              <a:schemeClr val="phClr">
                <a:tint val="78000"/>
                <a:alpha val="92000"/>
                <a:satMod val="109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satMod val="110000"/>
                <a:lumMod val="104000"/>
              </a:schemeClr>
            </a:gs>
            <a:gs pos="69000">
              <a:schemeClr val="phClr">
                <a:shade val="88000"/>
                <a:satMod val="130000"/>
                <a:lumMod val="92000"/>
              </a:schemeClr>
            </a:gs>
            <a:gs pos="100000">
              <a:schemeClr val="phClr">
                <a:shade val="78000"/>
                <a:satMod val="130000"/>
                <a:lumMod val="92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0800" dist="50800" dir="5400000" sx="96000" sy="96000" rotWithShape="0">
              <a:srgbClr val="000000">
                <a:alpha val="48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1080000"/>
            </a:lightRig>
          </a:scene3d>
          <a:sp3d>
            <a:bevelT w="38100" h="12700" prst="softRound"/>
          </a:sp3d>
        </a:effectStyle>
      </a:effectStyleLst>
      <a:bgFillStyleLst>
        <a:solidFill>
          <a:schemeClr val="phClr"/>
        </a:solidFill>
        <a:solidFill>
          <a:schemeClr val="phClr"/>
        </a:solidFill>
        <a:gradFill rotWithShape="1">
          <a:gsLst>
            <a:gs pos="0">
              <a:schemeClr val="phClr">
                <a:tint val="94000"/>
                <a:satMod val="80000"/>
                <a:lumMod val="106000"/>
              </a:schemeClr>
            </a:gs>
            <a:gs pos="100000">
              <a:schemeClr val="phClr">
                <a:shade val="80000"/>
              </a:schemeClr>
            </a:gs>
          </a:gsLst>
          <a:path path="circle">
            <a:fillToRect l="43000" r="43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Gallery" id="{BBFCD31E-59A1-489D-B089-A3EAD7CAE12E}" vid="{F5E91637-A7B6-4E27-B710-77DA7014EE1E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Gallery</Template>
  <TotalTime>8</TotalTime>
  <Words>94</Words>
  <Application>Microsoft Macintosh PowerPoint</Application>
  <PresentationFormat>Widescreen</PresentationFormat>
  <Paragraphs>10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8" baseType="lpstr">
      <vt:lpstr>Arial</vt:lpstr>
      <vt:lpstr>Arial</vt:lpstr>
      <vt:lpstr>Gill Sans MT</vt:lpstr>
      <vt:lpstr>Gallery</vt:lpstr>
      <vt:lpstr>Practical work</vt:lpstr>
      <vt:lpstr>1.</vt:lpstr>
      <vt:lpstr>2.</vt:lpstr>
      <vt:lpstr>3.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12. Недеља вежбе</dc:title>
  <dc:creator>Biljana</dc:creator>
  <cp:lastModifiedBy>Microsoft Office User</cp:lastModifiedBy>
  <cp:revision>4</cp:revision>
  <dcterms:created xsi:type="dcterms:W3CDTF">2020-09-21T03:58:54Z</dcterms:created>
  <dcterms:modified xsi:type="dcterms:W3CDTF">2022-12-05T08:19:31Z</dcterms:modified>
</cp:coreProperties>
</file>

<file path=docProps/thumbnail.jpeg>
</file>